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69"/>
  </p:notesMasterIdLst>
  <p:sldIdLst>
    <p:sldId id="264" r:id="rId2"/>
    <p:sldId id="289" r:id="rId3"/>
    <p:sldId id="306" r:id="rId4"/>
    <p:sldId id="314" r:id="rId5"/>
    <p:sldId id="279" r:id="rId6"/>
    <p:sldId id="294" r:id="rId7"/>
    <p:sldId id="282" r:id="rId8"/>
    <p:sldId id="295" r:id="rId9"/>
    <p:sldId id="283" r:id="rId10"/>
    <p:sldId id="284" r:id="rId11"/>
    <p:sldId id="292" r:id="rId12"/>
    <p:sldId id="293" r:id="rId13"/>
    <p:sldId id="347" r:id="rId14"/>
    <p:sldId id="348" r:id="rId15"/>
    <p:sldId id="302" r:id="rId16"/>
    <p:sldId id="303" r:id="rId17"/>
    <p:sldId id="304" r:id="rId18"/>
    <p:sldId id="305" r:id="rId19"/>
    <p:sldId id="349" r:id="rId20"/>
    <p:sldId id="307" r:id="rId21"/>
    <p:sldId id="308" r:id="rId22"/>
    <p:sldId id="309" r:id="rId23"/>
    <p:sldId id="319" r:id="rId24"/>
    <p:sldId id="320" r:id="rId25"/>
    <p:sldId id="321" r:id="rId26"/>
    <p:sldId id="322" r:id="rId27"/>
    <p:sldId id="315" r:id="rId28"/>
    <p:sldId id="262" r:id="rId29"/>
    <p:sldId id="350" r:id="rId30"/>
    <p:sldId id="298" r:id="rId31"/>
    <p:sldId id="318" r:id="rId32"/>
    <p:sldId id="351" r:id="rId33"/>
    <p:sldId id="352" r:id="rId34"/>
    <p:sldId id="323" r:id="rId35"/>
    <p:sldId id="324" r:id="rId36"/>
    <p:sldId id="325" r:id="rId37"/>
    <p:sldId id="331" r:id="rId38"/>
    <p:sldId id="332" r:id="rId39"/>
    <p:sldId id="333" r:id="rId40"/>
    <p:sldId id="327" r:id="rId41"/>
    <p:sldId id="326" r:id="rId42"/>
    <p:sldId id="334" r:id="rId43"/>
    <p:sldId id="342" r:id="rId44"/>
    <p:sldId id="335" r:id="rId45"/>
    <p:sldId id="336" r:id="rId46"/>
    <p:sldId id="337" r:id="rId47"/>
    <p:sldId id="338" r:id="rId48"/>
    <p:sldId id="339" r:id="rId49"/>
    <p:sldId id="340" r:id="rId50"/>
    <p:sldId id="341" r:id="rId51"/>
    <p:sldId id="328" r:id="rId52"/>
    <p:sldId id="265" r:id="rId53"/>
    <p:sldId id="266" r:id="rId54"/>
    <p:sldId id="267" r:id="rId55"/>
    <p:sldId id="268" r:id="rId56"/>
    <p:sldId id="269" r:id="rId57"/>
    <p:sldId id="270" r:id="rId58"/>
    <p:sldId id="271" r:id="rId59"/>
    <p:sldId id="272" r:id="rId60"/>
    <p:sldId id="277" r:id="rId61"/>
    <p:sldId id="278" r:id="rId62"/>
    <p:sldId id="329" r:id="rId63"/>
    <p:sldId id="310" r:id="rId64"/>
    <p:sldId id="343" r:id="rId65"/>
    <p:sldId id="344" r:id="rId66"/>
    <p:sldId id="345" r:id="rId67"/>
    <p:sldId id="34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4"/>
  </p:normalViewPr>
  <p:slideViewPr>
    <p:cSldViewPr snapToGrid="0" snapToObjects="1" showGuides="1">
      <p:cViewPr>
        <p:scale>
          <a:sx n="122" d="100"/>
          <a:sy n="122" d="100"/>
        </p:scale>
        <p:origin x="14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10/8/18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7</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9</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63</a:t>
            </a:fld>
            <a:endParaRPr lang="en-US"/>
          </a:p>
        </p:txBody>
      </p:sp>
    </p:spTree>
    <p:extLst>
      <p:ext uri="{BB962C8B-B14F-4D97-AF65-F5344CB8AC3E}">
        <p14:creationId xmlns:p14="http://schemas.microsoft.com/office/powerpoint/2010/main" val="160022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a:t>Lecture #: Lecture Title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a:solidFill>
                  <a:schemeClr val="tx1">
                    <a:lumMod val="75000"/>
                    <a:lumOff val="25000"/>
                  </a:schemeClr>
                </a:solidFill>
                <a:latin typeface="Karla" charset="0"/>
                <a:ea typeface="Karla" charset="0"/>
                <a:cs typeface="Karla" charset="0"/>
              </a:rPr>
              <a:t>Pavlos</a:t>
            </a:r>
            <a:r>
              <a:rPr lang="en-US" sz="2400" b="0" i="0" dirty="0">
                <a:solidFill>
                  <a:schemeClr val="tx1">
                    <a:lumMod val="75000"/>
                    <a:lumOff val="25000"/>
                  </a:schemeClr>
                </a:solidFill>
                <a:latin typeface="Karla" charset="0"/>
                <a:ea typeface="Karla" charset="0"/>
                <a:cs typeface="Karla" charset="0"/>
              </a:rPr>
              <a:t> </a:t>
            </a:r>
            <a:r>
              <a:rPr lang="en-US" sz="2400" b="0" i="0" dirty="0" err="1">
                <a:solidFill>
                  <a:schemeClr val="tx1">
                    <a:lumMod val="75000"/>
                    <a:lumOff val="25000"/>
                  </a:schemeClr>
                </a:solidFill>
                <a:latin typeface="Karla" charset="0"/>
                <a:ea typeface="Karla" charset="0"/>
                <a:cs typeface="Karla" charset="0"/>
              </a:rPr>
              <a:t>Protopapas</a:t>
            </a:r>
            <a:endParaRPr lang="en-US" sz="2400" b="0" i="0" dirty="0">
              <a:solidFill>
                <a:schemeClr val="tx1">
                  <a:lumMod val="75000"/>
                  <a:lumOff val="25000"/>
                </a:schemeClr>
              </a:solidFill>
              <a:latin typeface="Karla" charset="0"/>
              <a:ea typeface="Karla" charset="0"/>
              <a:cs typeface="Karla" charset="0"/>
            </a:endParaRPr>
          </a:p>
          <a:p>
            <a:pPr algn="ctr"/>
            <a:r>
              <a:rPr lang="en-US" sz="1600" b="0" i="0" dirty="0">
                <a:solidFill>
                  <a:schemeClr val="tx1">
                    <a:lumMod val="75000"/>
                    <a:lumOff val="25000"/>
                  </a:schemeClr>
                </a:solidFill>
                <a:latin typeface="Karla" charset="0"/>
                <a:ea typeface="Karla" charset="0"/>
                <a:cs typeface="Karla" charset="0"/>
              </a:rPr>
              <a:t>Institute for Applied</a:t>
            </a:r>
            <a:r>
              <a:rPr lang="en-US" sz="1600" b="0" i="0" baseline="0" dirty="0">
                <a:solidFill>
                  <a:schemeClr val="tx1">
                    <a:lumMod val="75000"/>
                    <a:lumOff val="25000"/>
                  </a:schemeClr>
                </a:solidFill>
                <a:latin typeface="Karla" charset="0"/>
                <a:ea typeface="Karla" charset="0"/>
                <a:cs typeface="Karla" charset="0"/>
              </a:rPr>
              <a:t> Computational Science</a:t>
            </a:r>
          </a:p>
          <a:p>
            <a:pPr algn="ctr"/>
            <a:r>
              <a:rPr lang="en-US" sz="1600" b="0" i="0" baseline="0" dirty="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7433235" y="5267141"/>
            <a:ext cx="3860800" cy="365125"/>
          </a:xfrm>
        </p:spPr>
        <p:txBody>
          <a:bodyPr/>
          <a:lstStyle/>
          <a:p>
            <a:endParaRPr lang="en-US"/>
          </a:p>
        </p:txBody>
      </p:sp>
      <p:sp>
        <p:nvSpPr>
          <p:cNvPr id="6" name="Slide Number Placeholder 5"/>
          <p:cNvSpPr>
            <a:spLocks noGrp="1"/>
          </p:cNvSpPr>
          <p:nvPr>
            <p:ph type="sldNum" sz="quarter" idx="12"/>
          </p:nvPr>
        </p:nvSpPr>
        <p:spPr>
          <a:xfrm>
            <a:off x="8570258" y="6331054"/>
            <a:ext cx="2844800" cy="365125"/>
          </a:xfrm>
        </p:spPr>
        <p:txBody>
          <a:bodyPr/>
          <a:lstStyle>
            <a:lvl1pPr algn="r">
              <a:defRPr/>
            </a:lvl1pPr>
          </a:lstStyle>
          <a:p>
            <a:fld id="{74FD6AAA-7C75-FB4B-8EA1-06B22787237D}" type="slidenum">
              <a:rPr lang="en-US" smtClean="0"/>
              <a:t>‹#›</a:t>
            </a:fld>
            <a:endParaRPr lang="en-US"/>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4" name="TextBox 13"/>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64169"/>
            <a:ext cx="475488" cy="475488"/>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FD6AAA-7C75-FB4B-8EA1-06B22787237D}" type="slidenum">
              <a:rPr lang="en-US" smtClean="0"/>
              <a:t>‹#›</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TextBox 12"/>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067608"/>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FD6AAA-7C75-FB4B-8EA1-06B22787237D}" type="slidenum">
              <a:rPr lang="en-US" smtClean="0"/>
              <a:t>‹#›</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9" name="TextBox 8"/>
          <p:cNvSpPr txBox="1"/>
          <p:nvPr/>
        </p:nvSpPr>
        <p:spPr>
          <a:xfrm>
            <a:off x="10109057" y="6109785"/>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5058" y="6153741"/>
            <a:ext cx="475488" cy="475488"/>
          </a:xfrm>
          <a:prstGeom prst="rect">
            <a:avLst/>
          </a:prstGeom>
        </p:spPr>
      </p:pic>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FD6AAA-7C75-FB4B-8EA1-06B22787237D}"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152312805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2.emf"/><Relationship Id="rId5" Type="http://schemas.openxmlformats.org/officeDocument/2006/relationships/image" Target="../media/image16.png"/><Relationship Id="rId6"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oleObject" Target="../embeddings/oleObject1.bin"/><Relationship Id="rId5" Type="http://schemas.openxmlformats.org/officeDocument/2006/relationships/image" Target="../media/image21.emf"/><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ww.bioinfo.org.cn/~wangchao/maa/Numerical_Optimization.pdf" TargetMode="External"/><Relationship Id="rId4" Type="http://schemas.openxmlformats.org/officeDocument/2006/relationships/hyperlink" Target="http://www.cs.bham.ac.uk/~jxb/NN/l8.pdf" TargetMode="External"/><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 Id="rId3" Type="http://schemas.openxmlformats.org/officeDocument/2006/relationships/image" Target="../media/image4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47.emf"/><Relationship Id="rId10" Type="http://schemas.openxmlformats.org/officeDocument/2006/relationships/image" Target="../media/image48.emf"/><Relationship Id="rId11"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4.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5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9.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7" Type="http://schemas.openxmlformats.org/officeDocument/2006/relationships/image" Target="../media/image72.png"/><Relationship Id="rId8" Type="http://schemas.openxmlformats.org/officeDocument/2006/relationships/image" Target="../media/image86.png"/><Relationship Id="rId9" Type="http://schemas.openxmlformats.org/officeDocument/2006/relationships/image" Target="../media/image87.png"/><Relationship Id="rId10" Type="http://schemas.openxmlformats.org/officeDocument/2006/relationships/image" Target="../media/image1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1" Type="http://schemas.openxmlformats.org/officeDocument/2006/relationships/image" Target="../media/image105.png"/><Relationship Id="rId12"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72.png"/><Relationship Id="rId7" Type="http://schemas.openxmlformats.org/officeDocument/2006/relationships/image" Target="../media/image86.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61.xml.rels><?xml version="1.0" encoding="UTF-8" standalone="yes"?>
<Relationships xmlns="http://schemas.openxmlformats.org/package/2006/relationships"><Relationship Id="rId11" Type="http://schemas.openxmlformats.org/officeDocument/2006/relationships/image" Target="../media/image107.png"/><Relationship Id="rId12" Type="http://schemas.openxmlformats.org/officeDocument/2006/relationships/image" Target="../media/image92.png"/><Relationship Id="rId13"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72.png"/><Relationship Id="rId7" Type="http://schemas.openxmlformats.org/officeDocument/2006/relationships/image" Target="../media/image86.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image" Target="../media/image9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9.png"/><Relationship Id="rId5"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image" Target="../media/image4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  Perceptron and Back Propagation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Brain (2012) </a:t>
            </a:r>
            <a:endParaRPr lang="en-US" dirty="0"/>
          </a:p>
        </p:txBody>
      </p:sp>
      <p:sp>
        <p:nvSpPr>
          <p:cNvPr id="3" name="Content Placeholder 2"/>
          <p:cNvSpPr>
            <a:spLocks noGrp="1"/>
          </p:cNvSpPr>
          <p:nvPr>
            <p:ph idx="1"/>
          </p:nvPr>
        </p:nvSpPr>
        <p:spPr/>
        <p:txBody>
          <a:bodyPr/>
          <a:lstStyle/>
          <a:p>
            <a:r>
              <a:rPr lang="en-US" sz="2250" dirty="0"/>
              <a:t>Differentiate between human face and cat</a:t>
            </a:r>
          </a:p>
          <a:p>
            <a:pPr lvl="1"/>
            <a:r>
              <a:rPr lang="en-US" dirty="0" smtClean="0"/>
              <a:t>Neural network with 1 </a:t>
            </a:r>
            <a:r>
              <a:rPr lang="en-US" dirty="0"/>
              <a:t>billion </a:t>
            </a:r>
            <a:r>
              <a:rPr lang="en-US" dirty="0" smtClean="0"/>
              <a:t>connections</a:t>
            </a:r>
          </a:p>
          <a:p>
            <a:pPr lvl="1"/>
            <a:r>
              <a:rPr lang="en-US" dirty="0" smtClean="0"/>
              <a:t>10 million 200x200 </a:t>
            </a:r>
            <a:r>
              <a:rPr lang="en-US" dirty="0"/>
              <a:t>pixel images </a:t>
            </a:r>
            <a:r>
              <a:rPr lang="en-US" dirty="0" smtClean="0"/>
              <a:t>from YouTube</a:t>
            </a:r>
          </a:p>
          <a:p>
            <a:pPr lvl="1"/>
            <a:endParaRPr lang="en-US" dirty="0" smtClean="0"/>
          </a:p>
          <a:p>
            <a:pPr lvl="1"/>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10</a:t>
            </a:fld>
            <a:endParaRPr lang="en-US"/>
          </a:p>
        </p:txBody>
      </p:sp>
      <p:sp>
        <p:nvSpPr>
          <p:cNvPr id="4" name="Rectangle 3"/>
          <p:cNvSpPr/>
          <p:nvPr/>
        </p:nvSpPr>
        <p:spPr>
          <a:xfrm>
            <a:off x="7919186" y="5686531"/>
            <a:ext cx="1559145" cy="300082"/>
          </a:xfrm>
          <a:prstGeom prst="rect">
            <a:avLst/>
          </a:prstGeom>
        </p:spPr>
        <p:txBody>
          <a:bodyPr wrap="none">
            <a:spAutoFit/>
          </a:bodyPr>
          <a:lstStyle/>
          <a:p>
            <a:r>
              <a:rPr lang="en-US" sz="1350" dirty="0">
                <a:solidFill>
                  <a:srgbClr val="7F7F7F"/>
                </a:solidFill>
              </a:rPr>
              <a:t>Le et al., ICML 2012</a:t>
            </a:r>
          </a:p>
        </p:txBody>
      </p:sp>
      <p:pic>
        <p:nvPicPr>
          <p:cNvPr id="5" name="Picture 4"/>
          <p:cNvPicPr>
            <a:picLocks noChangeAspect="1"/>
          </p:cNvPicPr>
          <p:nvPr/>
        </p:nvPicPr>
        <p:blipFill>
          <a:blip r:embed="rId2"/>
          <a:stretch>
            <a:fillRect/>
          </a:stretch>
        </p:blipFill>
        <p:spPr>
          <a:xfrm>
            <a:off x="3724957" y="3406937"/>
            <a:ext cx="4599895" cy="2279594"/>
          </a:xfrm>
          <a:prstGeom prst="rect">
            <a:avLst/>
          </a:prstGeom>
        </p:spPr>
      </p:pic>
    </p:spTree>
    <p:extLst>
      <p:ext uri="{BB962C8B-B14F-4D97-AF65-F5344CB8AC3E}">
        <p14:creationId xmlns:p14="http://schemas.microsoft.com/office/powerpoint/2010/main" val="17592225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11</a:t>
            </a:fld>
            <a:endParaRPr lang="en-US"/>
          </a:p>
        </p:txBody>
      </p:sp>
      <p:grpSp>
        <p:nvGrpSpPr>
          <p:cNvPr id="18" name="Group 17"/>
          <p:cNvGrpSpPr/>
          <p:nvPr/>
        </p:nvGrpSpPr>
        <p:grpSpPr>
          <a:xfrm>
            <a:off x="1779030" y="1177758"/>
            <a:ext cx="8633939" cy="5255092"/>
            <a:chOff x="2667000" y="2115216"/>
            <a:chExt cx="7064219" cy="3871396"/>
          </a:xfrm>
        </p:grpSpPr>
        <p:pic>
          <p:nvPicPr>
            <p:cNvPr id="19" name="Picture 18"/>
            <p:cNvPicPr>
              <a:picLocks noChangeAspect="1"/>
            </p:cNvPicPr>
            <p:nvPr/>
          </p:nvPicPr>
          <p:blipFill>
            <a:blip r:embed="rId2"/>
            <a:stretch>
              <a:fillRect/>
            </a:stretch>
          </p:blipFill>
          <p:spPr>
            <a:xfrm>
              <a:off x="2667000" y="2115216"/>
              <a:ext cx="6858000" cy="3221621"/>
            </a:xfrm>
            <a:prstGeom prst="rect">
              <a:avLst/>
            </a:prstGeom>
          </p:spPr>
        </p:pic>
        <p:sp>
          <p:nvSpPr>
            <p:cNvPr id="20" name="Rectangle 19"/>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21" name="Oval 20"/>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12</a:t>
            </a:fld>
            <a:endParaRPr lang="en-US"/>
          </a:p>
        </p:txBody>
      </p:sp>
      <p:grpSp>
        <p:nvGrpSpPr>
          <p:cNvPr id="9" name="Group 8"/>
          <p:cNvGrpSpPr/>
          <p:nvPr/>
        </p:nvGrpSpPr>
        <p:grpSpPr>
          <a:xfrm>
            <a:off x="1591056" y="1329131"/>
            <a:ext cx="9049491" cy="4632757"/>
            <a:chOff x="2667000" y="2114550"/>
            <a:chExt cx="6858000" cy="2627949"/>
          </a:xfrm>
        </p:grpSpPr>
        <p:pic>
          <p:nvPicPr>
            <p:cNvPr id="10" name="Picture 9"/>
            <p:cNvPicPr>
              <a:picLocks noChangeAspect="1"/>
            </p:cNvPicPr>
            <p:nvPr/>
          </p:nvPicPr>
          <p:blipFill>
            <a:blip r:embed="rId2"/>
            <a:stretch>
              <a:fillRect/>
            </a:stretch>
          </p:blipFill>
          <p:spPr>
            <a:xfrm>
              <a:off x="2667000" y="2676526"/>
              <a:ext cx="6858000" cy="2065973"/>
            </a:xfrm>
            <a:prstGeom prst="rect">
              <a:avLst/>
            </a:prstGeom>
          </p:spPr>
        </p:pic>
        <p:sp>
          <p:nvSpPr>
            <p:cNvPr id="11" name="TextBox 10"/>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and Logistic Regression</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13</a:t>
            </a:fld>
            <a:endParaRPr lang="en-US"/>
          </a:p>
        </p:txBody>
      </p:sp>
    </p:spTree>
    <p:extLst>
      <p:ext uri="{BB962C8B-B14F-4D97-AF65-F5344CB8AC3E}">
        <p14:creationId xmlns:p14="http://schemas.microsoft.com/office/powerpoint/2010/main" val="77487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222378236"/>
              </p:ext>
            </p:extLst>
          </p:nvPr>
        </p:nvGraphicFramePr>
        <p:xfrm>
          <a:off x="807967" y="2120095"/>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dirty="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dirty="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dirty="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106090"/>
              <a:gd name="adj2" fmla="val 71835"/>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1958929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sp>
        <p:nvSpPr>
          <p:cNvPr id="16" name="TextBox 15"/>
          <p:cNvSpPr txBox="1"/>
          <p:nvPr/>
        </p:nvSpPr>
        <p:spPr>
          <a:xfrm>
            <a:off x="767215" y="1148791"/>
            <a:ext cx="7425431" cy="523220"/>
          </a:xfrm>
          <a:prstGeom prst="rect">
            <a:avLst/>
          </a:prstGeom>
          <a:noFill/>
        </p:spPr>
        <p:txBody>
          <a:bodyPr wrap="none" rtlCol="0">
            <a:spAutoFit/>
          </a:bodyPr>
          <a:lstStyle/>
          <a:p>
            <a:r>
              <a:rPr lang="en-US" sz="2800" dirty="0" smtClean="0">
                <a:solidFill>
                  <a:schemeClr val="tx1">
                    <a:lumMod val="75000"/>
                    <a:lumOff val="25000"/>
                  </a:schemeClr>
                </a:solidFill>
                <a:latin typeface="Karla" charset="0"/>
                <a:ea typeface="Karla" charset="0"/>
                <a:cs typeface="Karla" charset="0"/>
              </a:rPr>
              <a:t>Start with Regression or Logistic Regression</a:t>
            </a:r>
          </a:p>
        </p:txBody>
      </p:sp>
      <mc:AlternateContent xmlns:mc="http://schemas.openxmlformats.org/markup-compatibility/2006" xmlns:a14="http://schemas.microsoft.com/office/drawing/2010/main">
        <mc:Choice Requires="a14">
          <p:sp>
            <p:nvSpPr>
              <p:cNvPr id="18" name="Rectangle 17"/>
              <p:cNvSpPr/>
              <p:nvPr/>
            </p:nvSpPr>
            <p:spPr>
              <a:xfrm>
                <a:off x="4539068" y="4097189"/>
                <a:ext cx="41855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185505" cy="369332"/>
              </a:xfrm>
              <a:prstGeom prst="rect">
                <a:avLst/>
              </a:prstGeom>
              <a:blipFill rotWithShape="0">
                <a:blip r:embed="rId2"/>
                <a:stretch>
                  <a:fillRect b="-13115"/>
                </a:stretch>
              </a:blipFill>
            </p:spPr>
            <p:txBody>
              <a:bodyPr/>
              <a:lstStyle/>
              <a:p>
                <a:r>
                  <a:rPr lang="en-US">
                    <a:noFill/>
                  </a:rPr>
                  <a:t> </a:t>
                </a:r>
              </a:p>
            </p:txBody>
          </p:sp>
        </mc:Fallback>
      </mc:AlternateContent>
      <p:grpSp>
        <p:nvGrpSpPr>
          <p:cNvPr id="9" name="Group 8"/>
          <p:cNvGrpSpPr/>
          <p:nvPr/>
        </p:nvGrpSpPr>
        <p:grpSpPr>
          <a:xfrm>
            <a:off x="1968581"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5" name="Group 4"/>
          <p:cNvGrpSpPr/>
          <p:nvPr/>
        </p:nvGrpSpPr>
        <p:grpSpPr>
          <a:xfrm>
            <a:off x="5536048" y="2213599"/>
            <a:ext cx="1361655" cy="1848826"/>
            <a:chOff x="5536048" y="2213599"/>
            <a:chExt cx="1361655" cy="1848826"/>
          </a:xfrm>
        </p:grpSpPr>
        <mc:AlternateContent xmlns:mc="http://schemas.openxmlformats.org/markup-compatibility/2006" xmlns:a14="http://schemas.microsoft.com/office/drawing/2010/main">
          <mc:Choice Requires="a14">
            <p:sp>
              <p:nvSpPr>
                <p:cNvPr id="60" name="TextBox 59"/>
                <p:cNvSpPr txBox="1"/>
                <p:nvPr/>
              </p:nvSpPr>
              <p:spPr>
                <a:xfrm>
                  <a:off x="5536048" y="2213599"/>
                  <a:ext cx="1361655" cy="417487"/>
                </a:xfrm>
                <a:prstGeom prst="rect">
                  <a:avLst/>
                </a:prstGeom>
                <a:noFill/>
              </p:spPr>
              <p:txBody>
                <a:bodyPr wrap="none" lIns="0" tIns="0" rIns="0" bIns="0" rtlCol="0">
                  <a:spAutoFit/>
                </a:bodyPr>
                <a:lstStyle/>
                <a:p>
                  <a:r>
                    <a:rPr lang="en-US" b="0" i="1" dirty="0" smtClean="0"/>
                    <a:t>f(X)</a:t>
                  </a:r>
                  <a14:m>
                    <m:oMath xmlns:m="http://schemas.openxmlformats.org/officeDocument/2006/math">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sup>
                          </m:sSup>
                        </m:den>
                      </m:f>
                    </m:oMath>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5536048" y="2213599"/>
                  <a:ext cx="1361655" cy="417487"/>
                </a:xfrm>
                <a:prstGeom prst="rect">
                  <a:avLst/>
                </a:prstGeom>
                <a:blipFill rotWithShape="0">
                  <a:blip r:embed="rId7"/>
                  <a:stretch>
                    <a:fillRect l="-10268" t="-4348" r="-3125" b="-14493"/>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6058227" y="4487568"/>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014486" y="4487568"/>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mc:AlternateContent xmlns:mc="http://schemas.openxmlformats.org/markup-compatibility/2006" xmlns:a14="http://schemas.microsoft.com/office/drawing/2010/main">
        <mc:Choice Requires="a14">
          <p:sp>
            <p:nvSpPr>
              <p:cNvPr id="42" name="TextBox 41"/>
              <p:cNvSpPr txBox="1"/>
              <p:nvPr/>
            </p:nvSpPr>
            <p:spPr>
              <a:xfrm>
                <a:off x="7791583" y="2213599"/>
                <a:ext cx="1225785" cy="276999"/>
              </a:xfrm>
              <a:prstGeom prst="rect">
                <a:avLst/>
              </a:prstGeom>
              <a:noFill/>
            </p:spPr>
            <p:txBody>
              <a:bodyPr wrap="none" lIns="0" tIns="0" rIns="0" bIns="0" rtlCol="0">
                <a:spAutoFit/>
              </a:bodyPr>
              <a:lstStyle/>
              <a:p>
                <a:r>
                  <a:rPr lang="en-US" b="0" dirty="0" smtClean="0"/>
                  <a:t>f</a:t>
                </a:r>
                <a14:m>
                  <m:oMath xmlns:m="http://schemas.openxmlformats.org/officeDocument/2006/math">
                    <m:d>
                      <m:dPr>
                        <m:ctrlPr>
                          <a:rPr lang="en-US" b="0" i="1" smtClean="0">
                            <a:latin typeface="Cambria Math" charset="0"/>
                          </a:rPr>
                        </m:ctrlPr>
                      </m:dPr>
                      <m:e>
                        <m:r>
                          <a:rPr lang="en-US" b="0" i="1" smtClean="0">
                            <a:latin typeface="Cambria Math" charset="0"/>
                          </a:rPr>
                          <m:t>𝑋</m:t>
                        </m:r>
                      </m:e>
                    </m:d>
                    <m:r>
                      <a:rPr lang="en-US" b="0" i="1" smtClean="0">
                        <a:latin typeface="Cambria Math" charset="0"/>
                      </a:rPr>
                      <m:t>=</m:t>
                    </m:r>
                    <m:sSup>
                      <m:sSupPr>
                        <m:ctrlPr>
                          <a:rPr lang="en-US" b="0" i="1" smtClean="0">
                            <a:latin typeface="Cambria Math" charset="0"/>
                          </a:rPr>
                        </m:ctrlPr>
                      </m:sSupPr>
                      <m:e>
                        <m:r>
                          <a:rPr lang="en-US" b="0" i="1" smtClean="0">
                            <a:latin typeface="Cambria Math" charset="0"/>
                          </a:rPr>
                          <m:t>𝑊</m:t>
                        </m:r>
                      </m:e>
                      <m:sup>
                        <m:r>
                          <a:rPr lang="en-US" b="0" i="1" smtClean="0">
                            <a:latin typeface="Cambria Math" charset="0"/>
                          </a:rPr>
                          <m:t>𝑇</m:t>
                        </m:r>
                      </m:sup>
                    </m:sSup>
                    <m:r>
                      <a:rPr lang="en-US" b="0" i="1" smtClean="0">
                        <a:latin typeface="Cambria Math" charset="0"/>
                      </a:rPr>
                      <m:t>𝑋</m:t>
                    </m:r>
                  </m:oMath>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7791583" y="2213599"/>
                <a:ext cx="1225785" cy="276999"/>
              </a:xfrm>
              <a:prstGeom prst="rect">
                <a:avLst/>
              </a:prstGeom>
              <a:blipFill rotWithShape="0">
                <a:blip r:embed="rId8"/>
                <a:stretch>
                  <a:fillRect l="-11443" t="-28261" r="-5970" b="-50000"/>
                </a:stretch>
              </a:blipFill>
            </p:spPr>
            <p:txBody>
              <a:bodyPr/>
              <a:lstStyle/>
              <a:p>
                <a:r>
                  <a:rPr lang="en-US">
                    <a:noFill/>
                  </a:rPr>
                  <a:t> </a:t>
                </a:r>
              </a:p>
            </p:txBody>
          </p:sp>
        </mc:Fallback>
      </mc:AlternateContent>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grpSp>
        <p:nvGrpSpPr>
          <p:cNvPr id="8" name="Group 7"/>
          <p:cNvGrpSpPr/>
          <p:nvPr/>
        </p:nvGrpSpPr>
        <p:grpSpPr>
          <a:xfrm>
            <a:off x="6574324" y="3564794"/>
            <a:ext cx="2755392" cy="915149"/>
            <a:chOff x="6574324" y="3564794"/>
            <a:chExt cx="2755392" cy="915149"/>
          </a:xfrm>
        </p:grpSpPr>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7" name="TextBox 6"/>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gr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latin typeface="Karla" charset="0"/>
                <a:ea typeface="Karla" charset="0"/>
                <a:cs typeface="Karla" charset="0"/>
              </a:rPr>
              <a:t>Start with all randomly selected weights. Most likely it will perform horribly.</a:t>
            </a:r>
          </a:p>
          <a:p>
            <a:r>
              <a:rPr lang="en-US" sz="2400" dirty="0" smtClean="0">
                <a:solidFill>
                  <a:schemeClr val="tx1">
                    <a:lumMod val="75000"/>
                    <a:lumOff val="25000"/>
                  </a:schemeClr>
                </a:solidFill>
                <a:latin typeface="Karla" charset="0"/>
                <a:ea typeface="Karla" charset="0"/>
                <a:cs typeface="Karla" charset="0"/>
              </a:rPr>
              <a:t>For example, in our heart data, the model will be giving us the wrong answer. </a:t>
            </a: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=342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
        <p:nvSpPr>
          <p:cNvPr id="25" name="TextBox 24"/>
          <p:cNvSpPr txBox="1"/>
          <p:nvPr/>
        </p:nvSpPr>
        <p:spPr>
          <a:xfrm>
            <a:off x="6574324" y="3564794"/>
            <a:ext cx="1524000" cy="369332"/>
          </a:xfrm>
          <a:prstGeom prst="rect">
            <a:avLst/>
          </a:prstGeom>
          <a:noFill/>
        </p:spPr>
        <p:txBody>
          <a:bodyPr wrap="square" rtlCol="0">
            <a:spAutoFit/>
          </a:bodyPr>
          <a:lstStyle/>
          <a:p>
            <a:r>
              <a:rPr lang="en-US" dirty="0" smtClean="0">
                <a:solidFill>
                  <a:srgbClr val="C00000"/>
                </a:solidFill>
                <a:latin typeface="Karla" charset="0"/>
                <a:ea typeface="Karla" charset="0"/>
                <a:cs typeface="Karla" charset="0"/>
              </a:rPr>
              <a:t>Correct</a:t>
            </a:r>
            <a:endParaRPr lang="en-US" dirty="0">
              <a:solidFill>
                <a:srgbClr val="C00000"/>
              </a:solidFill>
              <a:latin typeface="Karla" charset="0"/>
              <a:ea typeface="Karla" charset="0"/>
              <a:cs typeface="Karla" charset="0"/>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Tree>
    <p:extLst>
      <p:ext uri="{BB962C8B-B14F-4D97-AF65-F5344CB8AC3E}">
        <p14:creationId xmlns:p14="http://schemas.microsoft.com/office/powerpoint/2010/main" val="611236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833415" y="983807"/>
            <a:ext cx="10327008" cy="2111143"/>
          </a:xfrm>
        </p:spPr>
        <p:txBody>
          <a:bodyPr/>
          <a:lstStyle/>
          <a:p>
            <a:pPr marL="514350" indent="-514350">
              <a:spcAft>
                <a:spcPts val="1200"/>
              </a:spcAft>
              <a:buFont typeface="+mj-lt"/>
              <a:buAutoNum type="arabicPeriod"/>
            </a:pPr>
            <a:r>
              <a:rPr lang="en-US" dirty="0" smtClean="0"/>
              <a:t>Introduction to Artificial Neural Networks </a:t>
            </a:r>
          </a:p>
          <a:p>
            <a:pPr marL="514350" indent="-514350">
              <a:spcAft>
                <a:spcPts val="1200"/>
              </a:spcAft>
              <a:buFont typeface="+mj-lt"/>
              <a:buAutoNum type="arabicPeriod"/>
            </a:pPr>
            <a:r>
              <a:rPr lang="en-US" dirty="0" smtClean="0"/>
              <a:t>Review </a:t>
            </a:r>
            <a:r>
              <a:rPr lang="en-US" dirty="0"/>
              <a:t>of Classification and Logistic Regression </a:t>
            </a:r>
            <a:endParaRPr lang="en-US" dirty="0" smtClean="0"/>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Cambria Math" charset="0"/>
                            <a:cs typeface="Cambria Math" charset="0"/>
                          </a:rPr>
                          <m:t>𝛽</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𝛽</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346" b="-5013"/>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5727177" y="4608836"/>
            <a:ext cx="1384300" cy="711200"/>
          </a:xfrm>
          <a:prstGeom prst="rect">
            <a:avLst/>
          </a:prstGeom>
        </p:spPr>
      </p:pic>
      <p:pic>
        <p:nvPicPr>
          <p:cNvPr id="9"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925" y="1383879"/>
            <a:ext cx="4024782" cy="2683189"/>
          </a:xfrm>
          <a:prstGeom prst="rect">
            <a:avLst/>
          </a:prstGeom>
          <a:ln>
            <a:noFill/>
          </a:ln>
        </p:spPr>
      </p:pic>
      <mc:AlternateContent xmlns:mc="http://schemas.openxmlformats.org/markup-compatibility/2006" xmlns:a14="http://schemas.microsoft.com/office/drawing/2010/main">
        <mc:Choice Requires="a14">
          <p:sp>
            <p:nvSpPr>
              <p:cNvPr id="11" name="Rectangle 10"/>
              <p:cNvSpPr/>
              <p:nvPr/>
            </p:nvSpPr>
            <p:spPr>
              <a:xfrm>
                <a:off x="731520" y="1100959"/>
                <a:ext cx="10582656" cy="461665"/>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Ideally we want to know the value of  </a:t>
                </a:r>
                <a14:m>
                  <m:oMath xmlns:m="http://schemas.openxmlformats.org/officeDocument/2006/math">
                    <m:sSub>
                      <m:sSubPr>
                        <m:ctrlPr>
                          <a:rPr lang="en-US" sz="2400" i="1">
                            <a:latin typeface="Cambria Math" charset="0"/>
                            <a:ea typeface="Karla" charset="0"/>
                            <a:cs typeface="Karla" charset="0"/>
                          </a:rPr>
                        </m:ctrlPr>
                      </m:sSubPr>
                      <m:e>
                        <m:r>
                          <a:rPr lang="en-US" sz="2400" i="1">
                            <a:latin typeface="Cambria Math" charset="0"/>
                            <a:ea typeface="Karla" charset="0"/>
                            <a:cs typeface="Karla" charset="0"/>
                          </a:rPr>
                          <m:t>𝑤</m:t>
                        </m:r>
                      </m:e>
                      <m:sub>
                        <m:r>
                          <a:rPr lang="en-US" sz="2400" i="1">
                            <a:latin typeface="Cambria Math" charset="0"/>
                            <a:ea typeface="Karla" charset="0"/>
                            <a:cs typeface="Karla" charset="0"/>
                          </a:rPr>
                          <m:t>1</m:t>
                        </m:r>
                      </m:sub>
                    </m:sSub>
                  </m:oMath>
                </a14:m>
                <a:r>
                  <a:rPr lang="en-US" sz="2400" dirty="0" smtClean="0">
                    <a:solidFill>
                      <a:schemeClr val="tx1">
                        <a:lumMod val="75000"/>
                        <a:lumOff val="25000"/>
                      </a:schemeClr>
                    </a:solidFill>
                    <a:latin typeface="Karla" charset="0"/>
                    <a:ea typeface="Karla" charset="0"/>
                    <a:cs typeface="Karla" charset="0"/>
                  </a:rPr>
                  <a:t> that gives the minimul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Cambria Math" charset="0"/>
                            <a:cs typeface="Cambria Math" charset="0"/>
                          </a:rPr>
                          <m:t>𝛽</m:t>
                        </m:r>
                      </m:e>
                    </m:d>
                  </m:oMath>
                </a14:m>
                <a:endParaRPr lang="en-US" sz="2400" b="0" dirty="0" smtClean="0">
                  <a:solidFill>
                    <a:schemeClr val="tx1">
                      <a:lumMod val="75000"/>
                      <a:lumOff val="25000"/>
                    </a:schemeClr>
                  </a:solidFill>
                  <a:latin typeface="Karla" charset="0"/>
                  <a:ea typeface="Karla" charset="0"/>
                  <a:cs typeface="Karla"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731520" y="1100959"/>
                <a:ext cx="10582656" cy="461665"/>
              </a:xfrm>
              <a:prstGeom prst="rect">
                <a:avLst/>
              </a:prstGeom>
              <a:blipFill rotWithShape="0">
                <a:blip r:embed="rId6"/>
                <a:stretch>
                  <a:fillRect l="-864" t="-10667" b="-30667"/>
                </a:stretch>
              </a:blipFill>
            </p:spPr>
            <p:txBody>
              <a:bodyPr/>
              <a:lstStyle/>
              <a:p>
                <a:r>
                  <a:rPr lang="en-US">
                    <a:noFill/>
                  </a:rPr>
                  <a:t> </a:t>
                </a:r>
              </a:p>
            </p:txBody>
          </p:sp>
        </mc:Fallback>
      </mc:AlternateContent>
      <p:cxnSp>
        <p:nvCxnSpPr>
          <p:cNvPr id="7" name="Straight Connector 6"/>
          <p:cNvCxnSpPr/>
          <p:nvPr/>
        </p:nvCxnSpPr>
        <p:spPr>
          <a:xfrm flipH="1" flipV="1">
            <a:off x="6347012" y="1721224"/>
            <a:ext cx="26894" cy="1801905"/>
          </a:xfrm>
          <a:prstGeom prst="line">
            <a:avLst/>
          </a:prstGeom>
          <a:ln>
            <a:solidFill>
              <a:srgbClr val="C00000"/>
            </a:solidFill>
            <a:prstDash val="sys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08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4136" y="1059270"/>
            <a:ext cx="4236347" cy="2824232"/>
          </a:xfrm>
        </p:spPr>
      </p:pic>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
        <p:nvSpPr>
          <p:cNvPr id="8" name="Rectangle 7"/>
          <p:cNvSpPr/>
          <p:nvPr/>
        </p:nvSpPr>
        <p:spPr>
          <a:xfrm>
            <a:off x="602691" y="3599117"/>
            <a:ext cx="10862299" cy="2508379"/>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Determine which direction to go to reduce the loss direction (left or right)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800100" lvl="1" indent="-342900">
              <a:spcAft>
                <a:spcPts val="600"/>
              </a:spcAft>
              <a:buFont typeface="Arial" charset="0"/>
              <a:buChar char="•"/>
            </a:pPr>
            <a:r>
              <a:rPr lang="en-US" sz="20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Repeat</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42" presetClass="path" presetSubtype="0" accel="50000" decel="50000" fill="hold" grpId="1" nodeType="withEffect">
                                  <p:stCondLst>
                                    <p:cond delay="0"/>
                                  </p:stCondLst>
                                  <p:childTnLst>
                                    <p:animMotion origin="layout" path="M 3.33333E-6 -2.22222E-6 L 0.0263 0.07153 " pathEditMode="relative" rAng="0" ptsTypes="AA">
                                      <p:cBhvr>
                                        <p:cTn id="30" dur="2000" fill="hold"/>
                                        <p:tgtEl>
                                          <p:spTgt spid="3"/>
                                        </p:tgtEl>
                                        <p:attrNameLst>
                                          <p:attrName>ppt_x</p:attrName>
                                          <p:attrName>ppt_y</p:attrName>
                                        </p:attrNameLst>
                                      </p:cBhvr>
                                      <p:rCtr x="1315" y="3565"/>
                                    </p:animMotion>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2" nodeType="clickEffect">
                                  <p:stCondLst>
                                    <p:cond delay="0"/>
                                  </p:stCondLst>
                                  <p:childTnLst>
                                    <p:animMotion origin="layout" path="M 0.0263 0.07153 L 0.0526 0.14676 " pathEditMode="relative" rAng="0" ptsTypes="AA">
                                      <p:cBhvr>
                                        <p:cTn id="40" dur="2000" fill="hold"/>
                                        <p:tgtEl>
                                          <p:spTgt spid="3"/>
                                        </p:tgtEl>
                                        <p:attrNameLst>
                                          <p:attrName>ppt_x</p:attrName>
                                          <p:attrName>ppt_y</p:attrName>
                                        </p:attrNameLst>
                                      </p:cBhvr>
                                      <p:rCtr x="1354" y="3750"/>
                                    </p:animMotion>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grpId="3" nodeType="clickEffect">
                                  <p:stCondLst>
                                    <p:cond delay="0"/>
                                  </p:stCondLst>
                                  <p:childTnLst>
                                    <p:animMotion origin="layout" path="M 0.0526 0.14676 L 0.06536 0.15625 " pathEditMode="relative" rAng="0" ptsTypes="AA">
                                      <p:cBhvr>
                                        <p:cTn id="44" dur="2000" fill="hold"/>
                                        <p:tgtEl>
                                          <p:spTgt spid="3"/>
                                        </p:tgtEl>
                                        <p:attrNameLst>
                                          <p:attrName>ppt_x</p:attrName>
                                          <p:attrName>ppt_y</p:attrName>
                                        </p:attrNameLst>
                                      </p:cBhvr>
                                      <p:rCtr x="677" y="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a:t>
            </a:r>
          </a:p>
          <a:p>
            <a:endParaRPr lang="en-US" sz="2400" dirty="0"/>
          </a:p>
          <a:p>
            <a:r>
              <a:rPr lang="en-US" sz="2400" b="1" dirty="0" smtClean="0"/>
              <a:t>Question</a:t>
            </a:r>
            <a:r>
              <a:rPr lang="en-US" sz="2400" dirty="0" smtClean="0"/>
              <a:t>: How do we generalize this to more than one predictor?</a:t>
            </a:r>
          </a:p>
          <a:p>
            <a:endParaRPr lang="en-US" sz="2400" dirty="0" smtClean="0"/>
          </a:p>
          <a:p>
            <a:r>
              <a:rPr lang="en-US" sz="2400" b="1" dirty="0"/>
              <a:t>Question:  </a:t>
            </a:r>
            <a:r>
              <a:rPr lang="en-US" sz="2400" dirty="0"/>
              <a:t>What do you think </a:t>
            </a:r>
            <a:r>
              <a:rPr lang="en-US" sz="2400" dirty="0" smtClean="0"/>
              <a:t>it is </a:t>
            </a:r>
            <a:r>
              <a:rPr lang="en-US" sz="2400" dirty="0"/>
              <a:t>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p:spTree>
    <p:extLst>
      <p:ext uri="{BB962C8B-B14F-4D97-AF65-F5344CB8AC3E}">
        <p14:creationId xmlns:p14="http://schemas.microsoft.com/office/powerpoint/2010/main" val="580342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with respect to each coefficient and do the same sequentially</a:t>
            </a:r>
          </a:p>
          <a:p>
            <a:r>
              <a:rPr lang="en-US" sz="2400" b="1" dirty="0" smtClean="0"/>
              <a:t>Question: </a:t>
            </a:r>
            <a:r>
              <a:rPr lang="en-US" sz="2400" b="1" dirty="0"/>
              <a:t> </a:t>
            </a:r>
            <a:r>
              <a:rPr lang="en-US" sz="2400" dirty="0" smtClean="0"/>
              <a:t>What do you think it is a good approach for telling the model how to change (what is the step size)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a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766335"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𝑠𝑡𝑒𝑝</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766335" cy="375872"/>
              </a:xfrm>
              <a:prstGeom prst="rect">
                <a:avLst/>
              </a:prstGeom>
              <a:blipFill rotWithShape="0">
                <a:blip r:embed="rId2"/>
                <a:stretch>
                  <a:fillRect l="-881" t="-3279" r="-2643" b="-27869"/>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Inversely proportional to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6645857" y="4945788"/>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645857" y="4945788"/>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552550" y="2947760"/>
            <a:ext cx="1828800" cy="1403105"/>
          </a:xfrm>
          <a:prstGeom prst="wedgeEllipseCallout">
            <a:avLst>
              <a:gd name="adj1" fmla="val -33796"/>
              <a:gd name="adj2" fmla="val 101119"/>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mc:AlternateContent xmlns:mc="http://schemas.openxmlformats.org/markup-compatibility/2006" xmlns:a14="http://schemas.microsoft.com/office/drawing/2010/main">
        <mc:Choice Requires="a14">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US" sz="2400" dirty="0" smtClean="0"/>
                  <a:t>L is decreasing much faster in the direction of the negative derivative. </a:t>
                </a:r>
              </a:p>
              <a:p>
                <a:pPr marL="457200" lvl="0" indent="-342900" rtl="0">
                  <a:spcBef>
                    <a:spcPts val="1000"/>
                  </a:spcBef>
                  <a:spcAft>
                    <a:spcPts val="0"/>
                  </a:spcAft>
                  <a:buSzPts val="1800"/>
                  <a:buFont typeface="Arial" charset="0"/>
                  <a:buChar char="•"/>
                </a:pPr>
                <a:r>
                  <a:rPr lang="en-US" sz="2400" dirty="0" smtClean="0"/>
                  <a:t>The learning rate is controlled by the magnitude of </a:t>
                </a:r>
                <a14:m>
                  <m:oMath xmlns:m="http://schemas.openxmlformats.org/officeDocument/2006/math">
                    <m:r>
                      <a:rPr lang="en-US" sz="2400" b="0" i="1" smtClean="0">
                        <a:latin typeface="Cambria Math" charset="0"/>
                      </a:rPr>
                      <m:t>𝜆</m:t>
                    </m:r>
                  </m:oMath>
                </a14:m>
                <a:r>
                  <a:rPr lang="en-US" sz="2400" dirty="0" smtClean="0"/>
                  <a:t>.</a:t>
                </a:r>
                <a:endParaRPr lang="en-US" sz="2400" dirty="0"/>
              </a:p>
              <a:p>
                <a:pPr marL="0" lvl="0" indent="0" rtl="0">
                  <a:spcBef>
                    <a:spcPts val="1000"/>
                  </a:spcBef>
                  <a:spcAft>
                    <a:spcPts val="0"/>
                  </a:spcAft>
                  <a:buNone/>
                </a:pPr>
                <a:endParaRPr lang="en-US" sz="2400" dirty="0"/>
              </a:p>
              <a:p>
                <a:pPr marL="0" lvl="0" indent="0" rtl="0">
                  <a:spcBef>
                    <a:spcPts val="1000"/>
                  </a:spcBef>
                  <a:spcAft>
                    <a:spcPts val="0"/>
                  </a:spcAft>
                  <a:buNone/>
                </a:pPr>
                <a:endParaRPr lang="en-US" sz="2400" b="1" dirty="0"/>
              </a:p>
              <a:p>
                <a:pPr marL="0" marR="0" lvl="0" indent="0" algn="l" rtl="0">
                  <a:lnSpc>
                    <a:spcPct val="115000"/>
                  </a:lnSpc>
                  <a:spcBef>
                    <a:spcPts val="1600"/>
                  </a:spcBef>
                  <a:spcAft>
                    <a:spcPts val="1600"/>
                  </a:spcAft>
                  <a:buNone/>
                </a:pPr>
                <a:endParaRPr sz="2400" dirty="0"/>
              </a:p>
            </p:txBody>
          </p:sp>
        </mc:Choice>
        <mc:Fallback xmlns="">
          <p:sp>
            <p:nvSpPr>
              <p:cNvPr id="10" name="Google Shape;479;p43"/>
              <p:cNvSpPr txBox="1">
                <a:spLocks noGrp="1" noRot="1" noChangeAspect="1" noMove="1" noResize="1" noEditPoints="1" noAdjustHandles="1" noChangeArrowheads="1" noChangeShapeType="1" noTextEdit="1"/>
              </p:cNvSpPr>
              <p:nvPr>
                <p:ph idx="1"/>
              </p:nvPr>
            </p:nvSpPr>
            <p:spPr>
              <a:xfrm>
                <a:off x="584528" y="1381799"/>
                <a:ext cx="5622771" cy="4082654"/>
              </a:xfrm>
              <a:prstGeom prst="rect">
                <a:avLst/>
              </a:prstGeom>
              <a:blipFill rotWithShape="0">
                <a:blip r:embed="rId2"/>
                <a:stretch>
                  <a:fillRect r="-1735"/>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25</a:t>
            </a:fld>
            <a:endParaRPr lang="en-US"/>
          </a:p>
        </p:txBody>
      </p:sp>
      <p:sp>
        <p:nvSpPr>
          <p:cNvPr id="7" name="Google Shape;473;p43"/>
          <p:cNvSpPr/>
          <p:nvPr/>
        </p:nvSpPr>
        <p:spPr>
          <a:xfrm>
            <a:off x="7575175" y="3337478"/>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9613725" y="36993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8288575" y="36777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9042875" y="413485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7527650" y="3283603"/>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7377500" y="2916253"/>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6874450" y="5231078"/>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6964500" y="2877828"/>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10153300" y="5248303"/>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dirty="0" smtClean="0"/>
              <a:t>w</a:t>
            </a:r>
            <a:endParaRPr sz="1800" dirty="0"/>
          </a:p>
        </p:txBody>
      </p:sp>
      <p:sp>
        <p:nvSpPr>
          <p:cNvPr id="17" name="Google Shape;484;p43"/>
          <p:cNvSpPr/>
          <p:nvPr/>
        </p:nvSpPr>
        <p:spPr>
          <a:xfrm>
            <a:off x="7619900" y="3510103"/>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7802300" y="3601303"/>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9705971" y="391907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9428771" y="4010272"/>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8363975" y="3904201"/>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8131669" y="4017045"/>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9141744" y="4356762"/>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9324144" y="4447962"/>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8780472" y="3130224"/>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8962872" y="3221424"/>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8474772" y="3221424"/>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8415025" y="2814003"/>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9024625" y="2814003"/>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7711100" y="3692503"/>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8476819" y="4084095"/>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9797171" y="4101472"/>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9232944" y="4539162"/>
            <a:ext cx="0" cy="668400"/>
          </a:xfrm>
          <a:prstGeom prst="straightConnector1">
            <a:avLst/>
          </a:prstGeom>
          <a:noFill/>
          <a:ln w="19050" cap="flat" cmpd="sng">
            <a:solidFill>
              <a:srgbClr val="CC0000"/>
            </a:solidFill>
            <a:prstDash val="dash"/>
            <a:round/>
            <a:headEnd type="none" w="med" len="med"/>
            <a:tailEnd type="none" w="med" len="med"/>
          </a:ln>
        </p:spPr>
      </p:cxnSp>
      <mc:AlternateContent xmlns:mc="http://schemas.openxmlformats.org/markup-compatibility/2006" xmlns:a14="http://schemas.microsoft.com/office/drawing/2010/main">
        <mc:Choice Requires="a14">
          <p:sp>
            <p:nvSpPr>
              <p:cNvPr id="35" name="TextBox 34"/>
              <p:cNvSpPr txBox="1"/>
              <p:nvPr/>
            </p:nvSpPr>
            <p:spPr>
              <a:xfrm>
                <a:off x="7067278" y="1382564"/>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7067278" y="1382564"/>
                <a:ext cx="2821093" cy="70121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rates </a:t>
            </a:r>
            <a:r>
              <a:rPr lang="en-US" dirty="0" smtClean="0">
                <a:latin typeface="Karla" charset="0"/>
                <a:ea typeface="Karla" charset="0"/>
                <a:cs typeface="Karla" charset="0"/>
              </a:rPr>
              <a:t>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a statistician,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27</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28</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071034" y="3311525"/>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spTree>
    <p:extLst>
      <p:ext uri="{BB962C8B-B14F-4D97-AF65-F5344CB8AC3E}">
        <p14:creationId xmlns:p14="http://schemas.microsoft.com/office/powerpoint/2010/main" val="7226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29</a:t>
            </a:fld>
            <a:endParaRPr lang="en-US"/>
          </a:p>
        </p:txBody>
      </p:sp>
    </p:spTree>
    <p:extLst>
      <p:ext uri="{BB962C8B-B14F-4D97-AF65-F5344CB8AC3E}">
        <p14:creationId xmlns:p14="http://schemas.microsoft.com/office/powerpoint/2010/main" val="5866130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845290" y="1416544"/>
                <a:ext cx="10327008" cy="573621"/>
              </a:xfrm>
            </p:spPr>
            <p:txBody>
              <a:bodyPr/>
              <a:lstStyle/>
              <a:p>
                <a:pPr marL="342900" indent="-342900">
                  <a:buFont typeface="Arial" charset="0"/>
                  <a:buChar char="•"/>
                </a:pPr>
                <a:r>
                  <a:rPr lang="en-US" sz="2400" dirty="0" smtClean="0">
                    <a:latin typeface="Karla" charset="0"/>
                    <a:ea typeface="Karla" charset="0"/>
                    <a:cs typeface="Karla" charset="0"/>
                  </a:rPr>
                  <a:t>Chain rule </a:t>
                </a:r>
                <a:r>
                  <a:rPr lang="en-US" sz="2400" dirty="0">
                    <a:latin typeface="Karla" charset="0"/>
                    <a:ea typeface="Karla" charset="0"/>
                    <a:cs typeface="Karla" charset="0"/>
                  </a:rPr>
                  <a:t>for </a:t>
                </a:r>
                <a:r>
                  <a:rPr lang="en-US" sz="2400" dirty="0" smtClean="0">
                    <a:latin typeface="Karla" charset="0"/>
                    <a:ea typeface="Karla" charset="0"/>
                    <a:cs typeface="Karla" charset="0"/>
                  </a:rPr>
                  <a:t>computing 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𝑦</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𝑦</m:t>
                        </m:r>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𝑥</m:t>
                            </m:r>
                          </m:e>
                        </m:d>
                      </m:e>
                    </m:d>
                  </m:oMath>
                </a14:m>
                <a:endParaRPr lang="en-US" sz="2400" b="0" dirty="0" smtClean="0">
                  <a:latin typeface="Karla" charset="0"/>
                  <a:ea typeface="Karla" charset="0"/>
                  <a:cs typeface="Karla" charset="0"/>
                </a:endParaRPr>
              </a:p>
              <a:p>
                <a:pPr marL="342900" indent="-342900">
                  <a:buFont typeface="Arial" charset="0"/>
                  <a:buChar char="•"/>
                </a:pPr>
                <a:endParaRPr lang="en-US" sz="2400" b="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longer chains</a:t>
                </a:r>
                <a:endParaRPr lang="en-US" sz="2400" dirty="0">
                  <a:latin typeface="Karla" charset="0"/>
                  <a:ea typeface="Karla" charset="0"/>
                  <a:cs typeface="Karla" charset="0"/>
                </a:endParaRPr>
              </a:p>
              <a:p>
                <a:endParaRPr lang="en-US" sz="2400" dirty="0">
                  <a:latin typeface="Karla" charset="0"/>
                  <a:ea typeface="Karla" charset="0"/>
                  <a:cs typeface="Karla" charset="0"/>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845290" y="1416544"/>
                <a:ext cx="10327008" cy="573621"/>
              </a:xfrm>
              <a:blipFill rotWithShape="0">
                <a:blip r:embed="rId3"/>
                <a:stretch>
                  <a:fillRect l="-826" t="-8511" b="-62659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30</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136096262"/>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122" name="Equation" r:id="rId4" imgW="1524000" imgH="469900" progId="Equation.3">
                  <p:embed/>
                </p:oleObj>
              </mc:Choice>
              <mc:Fallback>
                <p:oleObj name="Equation" r:id="rId4" imgW="1524000" imgH="469900" progId="Equation.3">
                  <p:embed/>
                  <p:pic>
                    <p:nvPicPr>
                      <p:cNvPr id="0" name=""/>
                      <p:cNvPicPr/>
                      <p:nvPr/>
                    </p:nvPicPr>
                    <p:blipFill>
                      <a:blip r:embed="rId5"/>
                      <a:stretch>
                        <a:fillRect/>
                      </a:stretch>
                    </p:blipFill>
                    <p:spPr>
                      <a:xfrm>
                        <a:off x="4421186" y="4831079"/>
                        <a:ext cx="3349625" cy="103187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TextBox 8"/>
              <p:cNvSpPr txBox="1"/>
              <p:nvPr/>
            </p:nvSpPr>
            <p:spPr>
              <a:xfrm>
                <a:off x="1296154" y="3459391"/>
                <a:ext cx="1578958" cy="7643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𝑑𝑥</m:t>
                          </m:r>
                        </m:den>
                      </m:f>
                      <m:r>
                        <a:rPr lang="en-US" sz="2400" b="0" i="1" smtClean="0">
                          <a:solidFill>
                            <a:schemeClr val="tx1">
                              <a:lumMod val="75000"/>
                              <a:lumOff val="25000"/>
                            </a:schemeClr>
                          </a:solidFill>
                          <a:latin typeface="Cambria Math" charset="0"/>
                          <a:ea typeface="Cambria Math" charset="0"/>
                          <a:cs typeface="Cambria Math" charset="0"/>
                        </a:rPr>
                        <m:t>=</m:t>
                      </m:r>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𝑑𝑧</m:t>
                          </m:r>
                        </m:num>
                        <m:den>
                          <m:r>
                            <a:rPr lang="en-US" sz="2400" b="0" i="1" smtClean="0">
                              <a:solidFill>
                                <a:schemeClr val="tx1">
                                  <a:lumMod val="75000"/>
                                  <a:lumOff val="25000"/>
                                </a:schemeClr>
                              </a:solidFill>
                              <a:latin typeface="Cambria Math" charset="0"/>
                              <a:ea typeface="Cambria Math" charset="0"/>
                              <a:cs typeface="Cambria Math" charset="0"/>
                            </a:rPr>
                            <m:t>𝑑𝑦</m:t>
                          </m:r>
                        </m:den>
                      </m:f>
                      <m:f>
                        <m:fPr>
                          <m:ctrlPr>
                            <a:rPr lang="mr-IN" sz="2400" b="0" i="1" smtClean="0">
                              <a:solidFill>
                                <a:schemeClr val="tx1">
                                  <a:lumMod val="75000"/>
                                  <a:lumOff val="25000"/>
                                </a:schemeClr>
                              </a:solidFill>
                              <a:latin typeface="Cambria Math" charset="0"/>
                              <a:ea typeface="Cambria Math" charset="0"/>
                              <a:cs typeface="Cambria Math" charset="0"/>
                            </a:rPr>
                          </m:ctrlPr>
                        </m:fPr>
                        <m:num>
                          <m:r>
                            <a:rPr lang="en-US" sz="2400" b="0" i="1" smtClean="0">
                              <a:solidFill>
                                <a:schemeClr val="tx1">
                                  <a:lumMod val="75000"/>
                                  <a:lumOff val="25000"/>
                                </a:schemeClr>
                              </a:solidFill>
                              <a:latin typeface="Cambria Math" charset="0"/>
                              <a:ea typeface="Cambria Math" charset="0"/>
                              <a:cs typeface="Cambria Math" charset="0"/>
                            </a:rPr>
                            <m:t>𝑑𝑦</m:t>
                          </m:r>
                        </m:num>
                        <m:den>
                          <m:r>
                            <a:rPr lang="en-US" sz="2400" b="0" i="1" smtClean="0">
                              <a:solidFill>
                                <a:schemeClr val="tx1">
                                  <a:lumMod val="75000"/>
                                  <a:lumOff val="25000"/>
                                </a:schemeClr>
                              </a:solidFill>
                              <a:latin typeface="Cambria Math" charset="0"/>
                              <a:ea typeface="Cambria Math" charset="0"/>
                              <a:cs typeface="Cambria Math" charset="0"/>
                            </a:rPr>
                            <m:t>𝑑𝑥</m:t>
                          </m:r>
                        </m:den>
                      </m:f>
                    </m:oMath>
                  </m:oMathPara>
                </a14:m>
                <a:endParaRPr lang="en-US" sz="2400" dirty="0">
                  <a:solidFill>
                    <a:schemeClr val="tx1">
                      <a:lumMod val="75000"/>
                      <a:lumOff val="25000"/>
                    </a:schemeClr>
                  </a:solidFill>
                  <a:latin typeface="Cambria Math" charset="0"/>
                  <a:ea typeface="Cambria Math" charset="0"/>
                  <a:cs typeface="Cambria Math"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296154" y="3459391"/>
                <a:ext cx="1578958" cy="76437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6412404" y="2762456"/>
                <a:ext cx="5268365" cy="2924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lumMod val="75000"/>
                              <a:lumOff val="25000"/>
                            </a:schemeClr>
                          </a:solidFill>
                          <a:latin typeface="Cambria Math" charset="0"/>
                          <a:ea typeface="Karla" charset="0"/>
                          <a:cs typeface="Karla" charset="0"/>
                        </a:rPr>
                        <m:t>𝒚</m:t>
                      </m:r>
                      <m:r>
                        <a:rPr lang="en-US" sz="2400" i="1" smtClean="0">
                          <a:solidFill>
                            <a:schemeClr val="tx1">
                              <a:lumMod val="75000"/>
                              <a:lumOff val="25000"/>
                            </a:schemeClr>
                          </a:solidFill>
                          <a:latin typeface="Cambria Math" charset="0"/>
                          <a:ea typeface="Karla" charset="0"/>
                          <a:cs typeface="Karla" charset="0"/>
                        </a:rPr>
                        <m:t>=</m:t>
                      </m:r>
                      <m:r>
                        <a:rPr lang="en-US" sz="2400" i="1" smtClean="0">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r>
                        <a:rPr lang="en-US" sz="2400" i="1">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𝑧</m:t>
                      </m:r>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𝒚</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𝑦</m:t>
                              </m:r>
                            </m:e>
                            <m:sub>
                              <m:r>
                                <a:rPr lang="en-US" sz="2400" b="0" i="1" smtClean="0">
                                  <a:solidFill>
                                    <a:schemeClr val="tx1">
                                      <a:lumMod val="75000"/>
                                      <a:lumOff val="25000"/>
                                    </a:schemeClr>
                                  </a:solidFill>
                                  <a:latin typeface="Cambria Math" charset="0"/>
                                  <a:ea typeface="Karla" charset="0"/>
                                  <a:cs typeface="Karla" charset="0"/>
                                </a:rPr>
                                <m:t>2</m:t>
                              </m:r>
                            </m:sub>
                          </m:sSub>
                        </m:e>
                      </m:d>
                      <m:r>
                        <a:rPr lang="en-US" sz="2400" i="1">
                          <a:solidFill>
                            <a:schemeClr val="tx1">
                              <a:lumMod val="75000"/>
                              <a:lumOff val="25000"/>
                            </a:schemeClr>
                          </a:solidFill>
                          <a:latin typeface="Cambria Math" charset="0"/>
                          <a:ea typeface="Karla" charset="0"/>
                          <a:cs typeface="Karla" charset="0"/>
                        </a:rPr>
                        <m:t>=</m:t>
                      </m:r>
                      <m:r>
                        <a:rPr lang="en-US" sz="2400" i="1">
                          <a:solidFill>
                            <a:schemeClr val="tx1">
                              <a:lumMod val="75000"/>
                              <a:lumOff val="25000"/>
                            </a:schemeClr>
                          </a:solidFill>
                          <a:latin typeface="Cambria Math" charset="0"/>
                          <a:ea typeface="Karla" charset="0"/>
                          <a:cs typeface="Karla" charset="0"/>
                        </a:rPr>
                        <m:t>𝑓</m:t>
                      </m:r>
                      <m:d>
                        <m:dPr>
                          <m:ctrlPr>
                            <a:rPr lang="en-US" sz="2400" i="1">
                              <a:solidFill>
                                <a:schemeClr val="tx1">
                                  <a:lumMod val="75000"/>
                                  <a:lumOff val="25000"/>
                                </a:schemeClr>
                              </a:solidFill>
                              <a:latin typeface="Cambria Math" charset="0"/>
                              <a:ea typeface="Karla" charset="0"/>
                              <a:cs typeface="Karla" charset="0"/>
                            </a:rPr>
                          </m:ctrlPr>
                        </m:dPr>
                        <m:e>
                          <m:r>
                            <a:rPr lang="en-US" sz="2400" i="1">
                              <a:solidFill>
                                <a:schemeClr val="tx1">
                                  <a:lumMod val="75000"/>
                                  <a:lumOff val="25000"/>
                                </a:schemeClr>
                              </a:solidFill>
                              <a:latin typeface="Cambria Math" charset="0"/>
                              <a:ea typeface="Karla" charset="0"/>
                              <a:cs typeface="Karla" charset="0"/>
                            </a:rPr>
                            <m:t>𝑔</m:t>
                          </m:r>
                          <m:d>
                            <m:dPr>
                              <m:ctrlPr>
                                <a:rPr lang="en-US" sz="2400" i="1">
                                  <a:solidFill>
                                    <a:schemeClr val="tx1">
                                      <a:lumMod val="75000"/>
                                      <a:lumOff val="25000"/>
                                    </a:schemeClr>
                                  </a:solidFill>
                                  <a:latin typeface="Cambria Math" charset="0"/>
                                  <a:ea typeface="Karla" charset="0"/>
                                  <a:cs typeface="Karla" charset="0"/>
                                </a:rPr>
                              </m:ctrlPr>
                            </m:dPr>
                            <m:e>
                              <m:r>
                                <a:rPr lang="en-US" sz="2400" b="1" i="1" smtClean="0">
                                  <a:solidFill>
                                    <a:schemeClr val="tx1">
                                      <a:lumMod val="75000"/>
                                      <a:lumOff val="25000"/>
                                    </a:schemeClr>
                                  </a:solidFill>
                                  <a:latin typeface="Cambria Math" charset="0"/>
                                  <a:ea typeface="Karla" charset="0"/>
                                  <a:cs typeface="Karla" charset="0"/>
                                </a:rPr>
                                <m:t>𝒙</m:t>
                              </m:r>
                              <m:r>
                                <a:rPr lang="en-US" sz="2400" b="0" i="1" smtClean="0">
                                  <a:solidFill>
                                    <a:schemeClr val="tx1">
                                      <a:lumMod val="75000"/>
                                      <a:lumOff val="25000"/>
                                    </a:schemeClr>
                                  </a:solidFill>
                                  <a:latin typeface="Cambria Math" charset="0"/>
                                  <a:ea typeface="Karla" charset="0"/>
                                  <a:cs typeface="Karla" charset="0"/>
                                </a:rPr>
                                <m:t> </m:t>
                              </m:r>
                            </m:e>
                          </m:d>
                        </m:e>
                      </m:d>
                    </m:oMath>
                  </m:oMathPara>
                </a14:m>
                <a:endParaRPr lang="en-US" sz="2400" dirty="0" smtClean="0"/>
              </a:p>
              <a:p>
                <a:endParaRPr lang="en-US" sz="2400" dirty="0"/>
              </a:p>
              <a:p>
                <a:pPr/>
                <a14:m>
                  <m:oMathPara xmlns:m="http://schemas.openxmlformats.org/officeDocument/2006/math">
                    <m:oMathParaPr>
                      <m:jc m:val="centerGroup"/>
                    </m:oMathParaPr>
                    <m:oMath xmlns:m="http://schemas.openxmlformats.org/officeDocument/2006/math">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b="0" i="1" smtClean="0">
                                  <a:solidFill>
                                    <a:schemeClr val="tx1">
                                      <a:lumMod val="75000"/>
                                      <a:lumOff val="25000"/>
                                    </a:schemeClr>
                                  </a:solidFill>
                                  <a:latin typeface="Cambria Math" charset="0"/>
                                  <a:ea typeface="Cambria Math" charset="0"/>
                                  <a:cs typeface="Cambria Math" charset="0"/>
                                </a:rPr>
                                <m:t>𝑖</m:t>
                              </m:r>
                            </m:sub>
                          </m:sSub>
                        </m:den>
                      </m:f>
                      <m:r>
                        <a:rPr lang="en-US" sz="2400" i="1">
                          <a:solidFill>
                            <a:schemeClr val="tx1">
                              <a:lumMod val="75000"/>
                              <a:lumOff val="25000"/>
                            </a:schemeClr>
                          </a:solidFill>
                          <a:latin typeface="Cambria Math" charset="0"/>
                          <a:ea typeface="Cambria Math" charset="0"/>
                          <a:cs typeface="Cambria Math" charset="0"/>
                        </a:rPr>
                        <m:t>=</m:t>
                      </m:r>
                      <m:nary>
                        <m:naryPr>
                          <m:chr m:val="∑"/>
                          <m:supHide m:val="on"/>
                          <m:ctrlPr>
                            <a:rPr lang="en-US" sz="2400" i="1" smtClean="0">
                              <a:solidFill>
                                <a:schemeClr val="tx1">
                                  <a:lumMod val="75000"/>
                                  <a:lumOff val="25000"/>
                                </a:schemeClr>
                              </a:solidFill>
                              <a:latin typeface="Cambria Math" charset="0"/>
                              <a:ea typeface="Cambria Math" charset="0"/>
                              <a:cs typeface="Cambria Math" charset="0"/>
                            </a:rPr>
                          </m:ctrlPr>
                        </m:naryPr>
                        <m:sub>
                          <m:r>
                            <m:rPr>
                              <m:brk m:alnAt="7"/>
                            </m:rPr>
                            <a:rPr lang="en-US" sz="2400" b="0" i="1" smtClean="0">
                              <a:solidFill>
                                <a:schemeClr val="tx1">
                                  <a:lumMod val="75000"/>
                                  <a:lumOff val="25000"/>
                                </a:schemeClr>
                              </a:solidFill>
                              <a:latin typeface="Cambria Math" charset="0"/>
                              <a:ea typeface="Cambria Math" charset="0"/>
                              <a:cs typeface="Cambria Math" charset="0"/>
                            </a:rPr>
                            <m:t>𝑗</m:t>
                          </m:r>
                        </m:sub>
                        <m:sup/>
                        <m:e>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𝑑𝑧</m:t>
                              </m:r>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den>
                          </m:f>
                          <m:f>
                            <m:fPr>
                              <m:ctrlPr>
                                <a:rPr lang="mr-IN" sz="2400" i="1">
                                  <a:solidFill>
                                    <a:schemeClr val="tx1">
                                      <a:lumMod val="75000"/>
                                      <a:lumOff val="25000"/>
                                    </a:schemeClr>
                                  </a:solidFill>
                                  <a:latin typeface="Cambria Math" charset="0"/>
                                  <a:ea typeface="Cambria Math" charset="0"/>
                                  <a:cs typeface="Cambria Math" charset="0"/>
                                </a:rPr>
                              </m:ctrlPr>
                            </m:fPr>
                            <m:num>
                              <m:r>
                                <a:rPr lang="en-US" sz="2400" i="1">
                                  <a:solidFill>
                                    <a:schemeClr val="tx1">
                                      <a:lumMod val="75000"/>
                                      <a:lumOff val="25000"/>
                                    </a:schemeClr>
                                  </a:solidFill>
                                  <a:latin typeface="Cambria Math" charset="0"/>
                                  <a:ea typeface="Cambria Math" charset="0"/>
                                  <a:cs typeface="Cambria Math" charset="0"/>
                                </a:rPr>
                                <m:t>𝑑</m:t>
                              </m:r>
                              <m:sSub>
                                <m:sSubPr>
                                  <m:ctrlPr>
                                    <a:rPr lang="en-US" sz="2400" b="0" i="1" smtClean="0">
                                      <a:solidFill>
                                        <a:schemeClr val="tx1">
                                          <a:lumMod val="75000"/>
                                          <a:lumOff val="25000"/>
                                        </a:schemeClr>
                                      </a:solidFill>
                                      <a:latin typeface="Cambria Math" charset="0"/>
                                      <a:ea typeface="Cambria Math" charset="0"/>
                                      <a:cs typeface="Cambria Math" charset="0"/>
                                    </a:rPr>
                                  </m:ctrlPr>
                                </m:sSubPr>
                                <m:e>
                                  <m:r>
                                    <a:rPr lang="en-US" sz="2400" b="0" i="1" smtClean="0">
                                      <a:solidFill>
                                        <a:schemeClr val="tx1">
                                          <a:lumMod val="75000"/>
                                          <a:lumOff val="25000"/>
                                        </a:schemeClr>
                                      </a:solidFill>
                                      <a:latin typeface="Cambria Math" charset="0"/>
                                      <a:ea typeface="Cambria Math" charset="0"/>
                                      <a:cs typeface="Cambria Math" charset="0"/>
                                    </a:rPr>
                                    <m:t>𝑦</m:t>
                                  </m:r>
                                </m:e>
                                <m:sub>
                                  <m:r>
                                    <a:rPr lang="en-US" sz="2400" b="0" i="1" smtClean="0">
                                      <a:solidFill>
                                        <a:schemeClr val="tx1">
                                          <a:lumMod val="75000"/>
                                          <a:lumOff val="25000"/>
                                        </a:schemeClr>
                                      </a:solidFill>
                                      <a:latin typeface="Cambria Math" charset="0"/>
                                      <a:ea typeface="Cambria Math" charset="0"/>
                                      <a:cs typeface="Cambria Math" charset="0"/>
                                    </a:rPr>
                                    <m:t>𝑗</m:t>
                                  </m:r>
                                </m:sub>
                              </m:sSub>
                            </m:num>
                            <m:den>
                              <m:r>
                                <a:rPr lang="en-US" sz="2400" i="1">
                                  <a:solidFill>
                                    <a:schemeClr val="tx1">
                                      <a:lumMod val="75000"/>
                                      <a:lumOff val="25000"/>
                                    </a:schemeClr>
                                  </a:solidFill>
                                  <a:latin typeface="Cambria Math" charset="0"/>
                                  <a:ea typeface="Cambria Math" charset="0"/>
                                  <a:cs typeface="Cambria Math" charset="0"/>
                                </a:rPr>
                                <m:t>𝑑</m:t>
                              </m:r>
                              <m:sSub>
                                <m:sSubPr>
                                  <m:ctrlPr>
                                    <a:rPr lang="en-US" sz="2400" i="1">
                                      <a:solidFill>
                                        <a:schemeClr val="tx1">
                                          <a:lumMod val="75000"/>
                                          <a:lumOff val="25000"/>
                                        </a:schemeClr>
                                      </a:solidFill>
                                      <a:latin typeface="Cambria Math" charset="0"/>
                                      <a:ea typeface="Cambria Math" charset="0"/>
                                      <a:cs typeface="Cambria Math" charset="0"/>
                                    </a:rPr>
                                  </m:ctrlPr>
                                </m:sSubPr>
                                <m:e>
                                  <m:r>
                                    <a:rPr lang="en-US" sz="2400" i="1">
                                      <a:solidFill>
                                        <a:schemeClr val="tx1">
                                          <a:lumMod val="75000"/>
                                          <a:lumOff val="25000"/>
                                        </a:schemeClr>
                                      </a:solidFill>
                                      <a:latin typeface="Cambria Math" charset="0"/>
                                      <a:ea typeface="Cambria Math" charset="0"/>
                                      <a:cs typeface="Cambria Math" charset="0"/>
                                    </a:rPr>
                                    <m:t>𝑥</m:t>
                                  </m:r>
                                </m:e>
                                <m:sub>
                                  <m:r>
                                    <a:rPr lang="en-US" sz="2400" i="1">
                                      <a:solidFill>
                                        <a:schemeClr val="tx1">
                                          <a:lumMod val="75000"/>
                                          <a:lumOff val="25000"/>
                                        </a:schemeClr>
                                      </a:solidFill>
                                      <a:latin typeface="Cambria Math" charset="0"/>
                                      <a:ea typeface="Cambria Math" charset="0"/>
                                      <a:cs typeface="Cambria Math" charset="0"/>
                                    </a:rPr>
                                    <m:t>𝑖</m:t>
                                  </m:r>
                                </m:sub>
                              </m:sSub>
                            </m:den>
                          </m:f>
                        </m:e>
                      </m:nary>
                    </m:oMath>
                  </m:oMathPara>
                </a14:m>
                <a:endParaRPr lang="en-US" sz="2400" dirty="0">
                  <a:solidFill>
                    <a:schemeClr val="tx1">
                      <a:lumMod val="75000"/>
                      <a:lumOff val="25000"/>
                    </a:schemeClr>
                  </a:solidFill>
                  <a:latin typeface="Cambria Math" charset="0"/>
                  <a:ea typeface="Cambria Math" charset="0"/>
                  <a:cs typeface="Cambria Math" charset="0"/>
                </a:endParaRPr>
              </a:p>
              <a:p>
                <a:endParaRPr lang="en-US" sz="2400" dirty="0" smtClean="0"/>
              </a:p>
              <a:p>
                <a:endParaRPr lang="en-US" sz="2400" dirty="0"/>
              </a:p>
              <a:p>
                <a:endParaRPr lang="en-US" sz="2400" dirty="0"/>
              </a:p>
            </p:txBody>
          </p:sp>
        </mc:Choice>
        <mc:Fallback xmlns="">
          <p:sp>
            <p:nvSpPr>
              <p:cNvPr id="3" name="Rectangle 2"/>
              <p:cNvSpPr>
                <a:spLocks noRot="1" noChangeAspect="1" noMove="1" noResize="1" noEditPoints="1" noAdjustHandles="1" noChangeArrowheads="1" noChangeShapeType="1" noTextEdit="1"/>
              </p:cNvSpPr>
              <p:nvPr/>
            </p:nvSpPr>
            <p:spPr>
              <a:xfrm>
                <a:off x="6412404" y="2762456"/>
                <a:ext cx="5268365" cy="2924519"/>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412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31</a:t>
            </a:fld>
            <a:endParaRPr lang="en-US"/>
          </a:p>
        </p:txBody>
      </p:sp>
      <mc:AlternateContent xmlns:mc="http://schemas.openxmlformats.org/markup-compatibility/2006">
        <mc:Choice xmlns:a14="http://schemas.microsoft.com/office/drawing/2010/main" Requires="a14">
          <p:sp>
            <p:nvSpPr>
              <p:cNvPr id="8" name="Rectangle 7"/>
              <p:cNvSpPr/>
              <p:nvPr/>
            </p:nvSpPr>
            <p:spPr>
              <a:xfrm>
                <a:off x="966950" y="1319610"/>
                <a:ext cx="8786649" cy="764568"/>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i="1" smtClean="0">
                          <a:latin typeface="Cambria Math" charset="0"/>
                        </a:rPr>
                        <m:t>ℒ</m:t>
                      </m:r>
                      <m:r>
                        <a:rPr lang="en-US" i="1" smtClean="0">
                          <a:latin typeface="Cambria Math" charset="0"/>
                        </a:rPr>
                        <m:t>=</m:t>
                      </m:r>
                      <m:func>
                        <m:funcPr>
                          <m:ctrlPr>
                            <a:rPr lang="en-US" i="1">
                              <a:latin typeface="Cambria Math" charset="0"/>
                            </a:rPr>
                          </m:ctrlPr>
                        </m:funcPr>
                        <m:fName>
                          <m:nary>
                            <m:naryPr>
                              <m:chr m:val="∑"/>
                              <m:supHide m:val="on"/>
                              <m:ctrlPr>
                                <a:rPr lang="en-US" i="1">
                                  <a:latin typeface="Cambria Math" charset="0"/>
                                </a:rPr>
                              </m:ctrlPr>
                            </m:naryPr>
                            <m:sub>
                              <m:r>
                                <a:rPr lang="en-US" b="0" i="1">
                                  <a:latin typeface="Cambria Math" charset="0"/>
                                </a:rPr>
                                <m:t>𝑖</m:t>
                              </m:r>
                            </m:sub>
                            <m:sup/>
                            <m:e>
                              <m:sSub>
                                <m:sSubPr>
                                  <m:ctrlPr>
                                    <a:rPr lang="en-US" i="1">
                                      <a:latin typeface="Cambria Math" charset="0"/>
                                    </a:rPr>
                                  </m:ctrlPr>
                                </m:sSubPr>
                                <m:e>
                                  <m:r>
                                    <a:rPr lang="en-US" b="0" i="1">
                                      <a:latin typeface="Cambria Math" charset="0"/>
                                    </a:rPr>
                                    <m:t>ℒ</m:t>
                                  </m:r>
                                </m:e>
                                <m:sub>
                                  <m:r>
                                    <a:rPr lang="en-US" b="0" i="1">
                                      <a:latin typeface="Cambria Math" charset="0"/>
                                    </a:rPr>
                                    <m:t>𝑖</m:t>
                                  </m:r>
                                </m:sub>
                              </m:sSub>
                            </m:e>
                          </m:nary>
                          <m:r>
                            <a:rPr lang="en-US" b="0" i="1">
                              <a:latin typeface="Cambria Math" charset="0"/>
                            </a:rPr>
                            <m:t>=−</m:t>
                          </m:r>
                          <m:nary>
                            <m:naryPr>
                              <m:chr m:val="∑"/>
                              <m:supHide m:val="on"/>
                              <m:ctrlPr>
                                <a:rPr lang="en-US" i="1">
                                  <a:latin typeface="Cambria Math" charset="0"/>
                                </a:rPr>
                              </m:ctrlPr>
                            </m:naryPr>
                            <m:sub>
                              <m:r>
                                <a:rPr lang="en-US" b="0" i="1">
                                  <a:latin typeface="Cambria Math" charset="0"/>
                                </a:rPr>
                                <m:t>𝑖</m:t>
                              </m:r>
                            </m:sub>
                            <m:sup/>
                            <m:e>
                              <m:func>
                                <m:funcPr>
                                  <m:ctrlPr>
                                    <a:rPr lang="en-US" b="0" i="1" smtClean="0">
                                      <a:latin typeface="Cambria Math" charset="0"/>
                                    </a:rPr>
                                  </m:ctrlPr>
                                </m:funcPr>
                                <m:fName>
                                  <m:r>
                                    <m:rPr>
                                      <m:sty m:val="p"/>
                                    </m:rPr>
                                    <a:rPr lang="en-US" b="0" i="0" smtClean="0">
                                      <a:latin typeface="Cambria Math" charset="0"/>
                                    </a:rPr>
                                    <m:t>log</m:t>
                                  </m:r>
                                </m:fName>
                                <m:e>
                                  <m:sSub>
                                    <m:sSubPr>
                                      <m:ctrlPr>
                                        <a:rPr lang="en-US" b="0" i="1" smtClean="0">
                                          <a:latin typeface="Cambria Math" charset="0"/>
                                        </a:rPr>
                                      </m:ctrlPr>
                                    </m:sSubPr>
                                    <m:e>
                                      <m:r>
                                        <a:rPr lang="en-US" b="0" i="1" smtClean="0">
                                          <a:latin typeface="Cambria Math" charset="0"/>
                                        </a:rPr>
                                        <m:t>𝐿</m:t>
                                      </m:r>
                                    </m:e>
                                    <m:sub>
                                      <m:r>
                                        <a:rPr lang="en-US" b="0" i="1" smtClean="0">
                                          <a:latin typeface="Cambria Math" charset="0"/>
                                        </a:rPr>
                                        <m:t>𝑖</m:t>
                                      </m:r>
                                    </m:sub>
                                  </m:sSub>
                                </m:e>
                              </m:func>
                            </m:e>
                          </m:nary>
                          <m:r>
                            <a:rPr lang="en-US" b="0">
                              <a:latin typeface="Cambria Math" charset="0"/>
                            </a:rPr>
                            <m:t> </m:t>
                          </m:r>
                        </m:fName>
                        <m:e>
                          <m:r>
                            <a:rPr lang="en-US" b="0" i="1">
                              <a:latin typeface="Cambria Math" charset="0"/>
                            </a:rPr>
                            <m:t>=−</m:t>
                          </m:r>
                          <m:nary>
                            <m:naryPr>
                              <m:chr m:val="∑"/>
                              <m:supHide m:val="on"/>
                              <m:ctrlPr>
                                <a:rPr lang="en-US" i="1">
                                  <a:latin typeface="Cambria Math" charset="0"/>
                                </a:rPr>
                              </m:ctrlPr>
                            </m:naryPr>
                            <m:sub>
                              <m:r>
                                <a:rPr lang="en-US" b="0" i="1">
                                  <a:latin typeface="Cambria Math" charset="0"/>
                                </a:rPr>
                                <m:t>𝑖</m:t>
                              </m:r>
                            </m:sub>
                            <m:sup/>
                            <m:e>
                              <m:sSub>
                                <m:sSubPr>
                                  <m:ctrlPr>
                                    <a:rPr lang="en-US" i="1">
                                      <a:latin typeface="Cambria Math" charset="0"/>
                                    </a:rPr>
                                  </m:ctrlPr>
                                </m:sSubPr>
                                <m:e>
                                  <m:r>
                                    <a:rPr lang="en-US" b="0" i="1">
                                      <a:latin typeface="Cambria Math" charset="0"/>
                                    </a:rPr>
                                    <m:t>𝑦</m:t>
                                  </m:r>
                                </m:e>
                                <m:sub>
                                  <m:r>
                                    <a:rPr lang="en-US" b="0" i="1">
                                      <a:latin typeface="Cambria Math" charset="0"/>
                                    </a:rPr>
                                    <m:t>𝑖</m:t>
                                  </m:r>
                                </m:sub>
                              </m:sSub>
                              <m:func>
                                <m:funcPr>
                                  <m:ctrlPr>
                                    <a:rPr lang="en-US" i="1">
                                      <a:latin typeface="Cambria Math" charset="0"/>
                                    </a:rPr>
                                  </m:ctrlPr>
                                </m:funcPr>
                                <m:fName>
                                  <m:r>
                                    <m:rPr>
                                      <m:sty m:val="p"/>
                                    </m:rPr>
                                    <a:rPr lang="en-US" b="0" i="0">
                                      <a:latin typeface="Cambria Math" charset="0"/>
                                    </a:rPr>
                                    <m:t>log</m:t>
                                  </m:r>
                                </m:fName>
                                <m:e>
                                  <m:sSub>
                                    <m:sSubPr>
                                      <m:ctrlPr>
                                        <a:rPr lang="en-US" i="1">
                                          <a:latin typeface="Cambria Math" charset="0"/>
                                        </a:rPr>
                                      </m:ctrlPr>
                                    </m:sSubPr>
                                    <m:e>
                                      <m:r>
                                        <a:rPr lang="en-US" b="0" i="1">
                                          <a:latin typeface="Cambria Math" charset="0"/>
                                        </a:rPr>
                                        <m:t>𝑝</m:t>
                                      </m:r>
                                    </m:e>
                                    <m:sub>
                                      <m:r>
                                        <a:rPr lang="en-US" b="0" i="1">
                                          <a:latin typeface="Cambria Math" charset="0"/>
                                        </a:rPr>
                                        <m:t>𝑖</m:t>
                                      </m:r>
                                    </m:sub>
                                  </m:sSub>
                                  <m:r>
                                    <a:rPr lang="en-US" b="0" i="1">
                                      <a:latin typeface="Cambria Math" charset="0"/>
                                    </a:rPr>
                                    <m:t>+</m:t>
                                  </m:r>
                                  <m:d>
                                    <m:dPr>
                                      <m:ctrlPr>
                                        <a:rPr lang="en-US" i="1">
                                          <a:latin typeface="Cambria Math" charset="0"/>
                                        </a:rPr>
                                      </m:ctrlPr>
                                    </m:dPr>
                                    <m:e>
                                      <m:r>
                                        <a:rPr lang="en-US" b="0" i="1">
                                          <a:latin typeface="Cambria Math" charset="0"/>
                                        </a:rPr>
                                        <m:t>1−</m:t>
                                      </m:r>
                                      <m:sSub>
                                        <m:sSubPr>
                                          <m:ctrlPr>
                                            <a:rPr lang="en-US" i="1">
                                              <a:latin typeface="Cambria Math" charset="0"/>
                                            </a:rPr>
                                          </m:ctrlPr>
                                        </m:sSubPr>
                                        <m:e>
                                          <m:r>
                                            <a:rPr lang="en-US" b="0" i="1">
                                              <a:latin typeface="Cambria Math" charset="0"/>
                                            </a:rPr>
                                            <m:t>𝑦</m:t>
                                          </m:r>
                                        </m:e>
                                        <m:sub>
                                          <m:r>
                                            <a:rPr lang="en-US" b="0" i="1">
                                              <a:latin typeface="Cambria Math" charset="0"/>
                                            </a:rPr>
                                            <m:t>𝑖</m:t>
                                          </m:r>
                                        </m:sub>
                                      </m:sSub>
                                    </m:e>
                                  </m:d>
                                  <m:func>
                                    <m:funcPr>
                                      <m:ctrlPr>
                                        <a:rPr lang="en-US" i="1">
                                          <a:latin typeface="Cambria Math" charset="0"/>
                                        </a:rPr>
                                      </m:ctrlPr>
                                    </m:funcPr>
                                    <m:fName>
                                      <m:r>
                                        <m:rPr>
                                          <m:sty m:val="p"/>
                                        </m:rPr>
                                        <a:rPr lang="en-US" b="0" i="0">
                                          <a:latin typeface="Cambria Math" charset="0"/>
                                        </a:rPr>
                                        <m:t>log</m:t>
                                      </m:r>
                                    </m:fName>
                                    <m:e>
                                      <m:r>
                                        <a:rPr lang="en-US" b="0" i="1">
                                          <a:latin typeface="Cambria Math" charset="0"/>
                                        </a:rPr>
                                        <m:t>(1−</m:t>
                                      </m:r>
                                      <m:sSub>
                                        <m:sSubPr>
                                          <m:ctrlPr>
                                            <a:rPr lang="en-US" i="1">
                                              <a:latin typeface="Cambria Math" charset="0"/>
                                            </a:rPr>
                                          </m:ctrlPr>
                                        </m:sSubPr>
                                        <m:e>
                                          <m:r>
                                            <a:rPr lang="en-US" b="0" i="1">
                                              <a:latin typeface="Cambria Math" charset="0"/>
                                            </a:rPr>
                                            <m:t>𝑝</m:t>
                                          </m:r>
                                        </m:e>
                                        <m:sub>
                                          <m:r>
                                            <a:rPr lang="en-US" b="0" i="1">
                                              <a:latin typeface="Cambria Math" charset="0"/>
                                            </a:rPr>
                                            <m:t>𝑖</m:t>
                                          </m:r>
                                        </m:sub>
                                      </m:sSub>
                                      <m:r>
                                        <a:rPr lang="en-US" b="0" i="1">
                                          <a:latin typeface="Cambria Math" charset="0"/>
                                        </a:rPr>
                                        <m:t>)</m:t>
                                      </m:r>
                                    </m:e>
                                  </m:func>
                                  <m:r>
                                    <a:rPr lang="en-US" b="0" i="1">
                                      <a:latin typeface="Cambria Math" charset="0"/>
                                    </a:rPr>
                                    <m:t>=</m:t>
                                  </m:r>
                                  <m:nary>
                                    <m:naryPr>
                                      <m:chr m:val="∑"/>
                                      <m:supHide m:val="on"/>
                                      <m:ctrlPr>
                                        <a:rPr lang="en-US" i="1">
                                          <a:latin typeface="Cambria Math" charset="0"/>
                                        </a:rPr>
                                      </m:ctrlPr>
                                    </m:naryPr>
                                    <m:sub>
                                      <m:r>
                                        <a:rPr lang="en-US" b="0" i="1">
                                          <a:latin typeface="Cambria Math" charset="0"/>
                                        </a:rPr>
                                        <m:t>𝑖</m:t>
                                      </m:r>
                                    </m:sub>
                                    <m:sup/>
                                    <m:e>
                                      <m:sSubSup>
                                        <m:sSubSupPr>
                                          <m:ctrlPr>
                                            <a:rPr lang="en-US" i="1">
                                              <a:latin typeface="Cambria Math" charset="0"/>
                                            </a:rPr>
                                          </m:ctrlPr>
                                        </m:sSubSupPr>
                                        <m:e>
                                          <m:r>
                                            <a:rPr lang="en-US" b="0" i="1">
                                              <a:latin typeface="Cambria Math" charset="0"/>
                                            </a:rPr>
                                            <m:t>(</m:t>
                                          </m:r>
                                          <m:r>
                                            <a:rPr lang="en-US" b="0" i="1">
                                              <a:latin typeface="Cambria Math" charset="0"/>
                                            </a:rPr>
                                            <m:t>ℒ</m:t>
                                          </m:r>
                                        </m:e>
                                        <m:sub>
                                          <m:r>
                                            <a:rPr lang="en-US" b="0" i="1">
                                              <a:latin typeface="Cambria Math" charset="0"/>
                                            </a:rPr>
                                            <m:t>𝑖</m:t>
                                          </m:r>
                                        </m:sub>
                                        <m:sup>
                                          <m:r>
                                            <a:rPr lang="en-US" b="0" i="1">
                                              <a:latin typeface="Cambria Math" charset="0"/>
                                            </a:rPr>
                                            <m:t>𝐴</m:t>
                                          </m:r>
                                        </m:sup>
                                      </m:sSubSup>
                                      <m:r>
                                        <a:rPr lang="en-US" b="0" i="1">
                                          <a:latin typeface="Cambria Math" charset="0"/>
                                        </a:rPr>
                                        <m:t>+</m:t>
                                      </m:r>
                                      <m:sSubSup>
                                        <m:sSubSupPr>
                                          <m:ctrlPr>
                                            <a:rPr lang="en-US" i="1">
                                              <a:latin typeface="Cambria Math" charset="0"/>
                                            </a:rPr>
                                          </m:ctrlPr>
                                        </m:sSubSupPr>
                                        <m:e>
                                          <m:r>
                                            <a:rPr lang="en-US" b="0" i="1">
                                              <a:latin typeface="Cambria Math" charset="0"/>
                                            </a:rPr>
                                            <m:t>ℒ</m:t>
                                          </m:r>
                                        </m:e>
                                        <m:sub>
                                          <m:r>
                                            <a:rPr lang="en-US" b="0" i="1">
                                              <a:latin typeface="Cambria Math" charset="0"/>
                                            </a:rPr>
                                            <m:t>𝑖</m:t>
                                          </m:r>
                                        </m:sub>
                                        <m:sup>
                                          <m:r>
                                            <a:rPr lang="en-US" b="0" i="1">
                                              <a:latin typeface="Cambria Math" charset="0"/>
                                            </a:rPr>
                                            <m:t> </m:t>
                                          </m:r>
                                          <m:r>
                                            <a:rPr lang="en-US" b="0" i="1">
                                              <a:latin typeface="Cambria Math" charset="0"/>
                                            </a:rPr>
                                            <m:t>𝐵</m:t>
                                          </m:r>
                                        </m:sup>
                                      </m:sSubSup>
                                    </m:e>
                                  </m:nary>
                                  <m:r>
                                    <a:rPr lang="en-US" b="0" i="1">
                                      <a:latin typeface="Cambria Math" charset="0"/>
                                    </a:rPr>
                                    <m:t>)</m:t>
                                  </m:r>
                                </m:e>
                              </m:func>
                            </m:e>
                          </m:nary>
                        </m:e>
                      </m:func>
                    </m:oMath>
                  </m:oMathPara>
                </a14:m>
                <a:endParaRPr lang="en-US" dirty="0" smtClean="0"/>
              </a:p>
            </p:txBody>
          </p:sp>
        </mc:Choice>
        <mc:Fallback>
          <p:sp>
            <p:nvSpPr>
              <p:cNvPr id="8" name="Rectangle 7"/>
              <p:cNvSpPr>
                <a:spLocks noRot="1" noChangeAspect="1" noMove="1" noResize="1" noEditPoints="1" noAdjustHandles="1" noChangeArrowheads="1" noChangeShapeType="1" noTextEdit="1"/>
              </p:cNvSpPr>
              <p:nvPr/>
            </p:nvSpPr>
            <p:spPr>
              <a:xfrm>
                <a:off x="966950" y="1319610"/>
                <a:ext cx="8786649" cy="76456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77811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32</a:t>
            </a:fld>
            <a:endParaRPr lang="en-US"/>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1224654046"/>
                  </p:ext>
                </p:extLst>
              </p:nvPr>
            </p:nvGraphicFramePr>
            <p:xfrm>
              <a:off x="349292" y="1016364"/>
              <a:ext cx="11344725" cy="4984784"/>
            </p:xfrm>
            <a:graphic>
              <a:graphicData uri="http://schemas.openxmlformats.org/drawingml/2006/table">
                <a:tbl>
                  <a:tblPr firstRow="1" bandRow="1">
                    <a:tableStyleId>{5C22544A-7EE6-4342-B048-85BDC9FD1C3A}</a:tableStyleId>
                  </a:tblPr>
                  <a:tblGrid>
                    <a:gridCol w="5242525"/>
                    <a:gridCol w="2743311"/>
                    <a:gridCol w="3358889"/>
                  </a:tblGrid>
                  <a:tr h="852740">
                    <a:tc gridSpan="2">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b="0" dirty="0" smtClean="0"/>
                        </a:p>
                        <a:p>
                          <a:endParaRPr lang="en-US" sz="1400" dirty="0"/>
                        </a:p>
                      </a:txBody>
                      <a:tcPr/>
                    </a:tc>
                    <a:tc hMerge="1">
                      <a:txBody>
                        <a:bodyPr/>
                        <a:lstStyle/>
                        <a:p>
                          <a:endParaRPr lang="en-US" dirty="0"/>
                        </a:p>
                      </a:txBody>
                      <a:tcPr/>
                    </a:tc>
                    <a:tc>
                      <a:txBody>
                        <a:bodyPr/>
                        <a:lstStyle/>
                        <a:p>
                          <a:pPr algn="ctr"/>
                          <a:endParaRPr lang="en-US" sz="1400" dirty="0"/>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r>
                                  <a:rPr lang="en-US" sz="1400" b="0" i="1" smtClean="0">
                                    <a:latin typeface="Cambria Math" charset="0"/>
                                  </a:rPr>
                                  <m:t>=−</m:t>
                                </m:r>
                                <m:sSup>
                                  <m:sSupPr>
                                    <m:ctrlPr>
                                      <a:rPr lang="en-US" sz="1400" b="0" i="1" smtClean="0">
                                        <a:latin typeface="Cambria Math" charset="0"/>
                                      </a:rPr>
                                    </m:ctrlPr>
                                  </m:sSupPr>
                                  <m:e>
                                    <m:r>
                                      <a:rPr lang="en-US" sz="1400" b="0" i="1" smtClean="0">
                                        <a:latin typeface="Cambria Math" charset="0"/>
                                      </a:rPr>
                                      <m:t>𝑊</m:t>
                                    </m:r>
                                  </m:e>
                                  <m:sup>
                                    <m:r>
                                      <a:rPr lang="en-US" sz="1400" b="0" i="1" smtClean="0">
                                        <a:latin typeface="Cambria Math" charset="0"/>
                                      </a:rPr>
                                      <m:t>𝑇</m:t>
                                    </m:r>
                                  </m:sup>
                                </m:sSup>
                                <m:r>
                                  <a:rPr lang="en-US" sz="1400" b="0" i="1"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num>
                                  <m:den>
                                    <m:r>
                                      <a:rPr lang="en-US" sz="1400" b="0" i="1" smtClean="0">
                                        <a:latin typeface="Cambria Math" charset="0"/>
                                      </a:rPr>
                                      <m:t>𝑑𝑊</m:t>
                                    </m:r>
                                  </m:den>
                                </m:f>
                                <m:r>
                                  <a:rPr lang="en-US" sz="1400" b="0" i="1" smtClean="0">
                                    <a:latin typeface="Cambria Math" charset="0"/>
                                  </a:rPr>
                                  <m:t>=−</m:t>
                                </m:r>
                                <m:r>
                                  <a:rPr lang="en-US" sz="1400" b="0" i="1"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m:t>
                                </m:r>
                                <m:r>
                                  <a:rPr lang="en-US" sz="1400" b="0" i="1"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r>
                                  <a:rPr lang="en-US" sz="1400" b="0" i="1" smtClean="0">
                                    <a:latin typeface="Cambria Math" charset="0"/>
                                  </a:rPr>
                                  <m:t>=</m:t>
                                </m:r>
                                <m:sSup>
                                  <m:sSupPr>
                                    <m:ctrlPr>
                                      <a:rPr lang="en-US" sz="1400" b="0" i="1" smtClean="0">
                                        <a:latin typeface="Cambria Math" charset="0"/>
                                      </a:rPr>
                                    </m:ctrlPr>
                                  </m:sSupPr>
                                  <m:e>
                                    <m:sSup>
                                      <m:sSupPr>
                                        <m:ctrlPr>
                                          <a:rPr lang="en-US" sz="1400" i="1">
                                            <a:latin typeface="Cambria Math" charset="0"/>
                                          </a:rPr>
                                        </m:ctrlPr>
                                      </m:sSupPr>
                                      <m:e>
                                        <m:r>
                                          <a:rPr lang="en-US" sz="1400" i="1">
                                            <a:latin typeface="Cambria Math" charset="0"/>
                                          </a:rPr>
                                          <m:t>𝑒</m:t>
                                        </m:r>
                                      </m:e>
                                      <m:sup>
                                        <m:sSub>
                                          <m:sSubPr>
                                            <m:ctrlPr>
                                              <a:rPr lang="en-US" sz="1400" i="1">
                                                <a:latin typeface="Cambria Math" charset="0"/>
                                              </a:rPr>
                                            </m:ctrlPr>
                                          </m:sSubPr>
                                          <m:e>
                                            <m:r>
                                              <a:rPr lang="en-US" sz="1400" i="1">
                                                <a:latin typeface="Cambria Math" charset="0"/>
                                              </a:rPr>
                                              <m:t>𝜉</m:t>
                                            </m:r>
                                          </m:e>
                                          <m:sub>
                                            <m:r>
                                              <a:rPr lang="en-US" sz="1400" i="1">
                                                <a:latin typeface="Cambria Math" charset="0"/>
                                              </a:rPr>
                                              <m:t>1</m:t>
                                            </m:r>
                                          </m:sub>
                                        </m:sSub>
                                      </m:sup>
                                    </m:sSup>
                                    <m:r>
                                      <a:rPr lang="en-US" sz="1400" b="0" i="1" smtClean="0">
                                        <a:latin typeface="Cambria Math" charset="0"/>
                                      </a:rPr>
                                      <m:t>=</m:t>
                                    </m:r>
                                    <m:r>
                                      <a:rPr lang="en-US" sz="1400" b="0" i="1" smtClean="0">
                                        <a:latin typeface="Cambria Math" charset="0"/>
                                      </a:rPr>
                                      <m:t>𝑒</m:t>
                                    </m:r>
                                  </m:e>
                                  <m:sup>
                                    <m:r>
                                      <a:rPr lang="en-US" sz="1400" b="0" i="1" smtClean="0">
                                        <a:latin typeface="Cambria Math" charset="0"/>
                                      </a:rPr>
                                      <m:t>−</m:t>
                                    </m:r>
                                    <m:sSup>
                                      <m:sSupPr>
                                        <m:ctrlPr>
                                          <a:rPr lang="en-US" sz="1400" b="0" i="1" smtClean="0">
                                            <a:latin typeface="Cambria Math" charset="0"/>
                                          </a:rPr>
                                        </m:ctrlPr>
                                      </m:sSupPr>
                                      <m:e>
                                        <m:r>
                                          <a:rPr lang="en-US" sz="1400" b="0" i="1" smtClean="0">
                                            <a:latin typeface="Cambria Math" charset="0"/>
                                          </a:rPr>
                                          <m:t>𝑊</m:t>
                                        </m:r>
                                      </m:e>
                                      <m:sup>
                                        <m:r>
                                          <a:rPr lang="en-US" sz="1400" b="0" i="1" smtClean="0">
                                            <a:latin typeface="Cambria Math" charset="0"/>
                                          </a:rPr>
                                          <m:t>𝑇</m:t>
                                        </m:r>
                                      </m:sup>
                                    </m:sSup>
                                    <m:r>
                                      <a:rPr lang="en-US" sz="1400" b="0" i="1"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b="0" i="1" smtClean="0">
                                    <a:latin typeface="Cambria Math" charset="0"/>
                                  </a:rPr>
                                  <m:t>=</m:t>
                                </m:r>
                                <m:sSup>
                                  <m:sSupPr>
                                    <m:ctrlPr>
                                      <a:rPr lang="en-US" sz="1400" b="0" i="1" smtClean="0">
                                        <a:latin typeface="Cambria Math" charset="0"/>
                                      </a:rPr>
                                    </m:ctrlPr>
                                  </m:sSupPr>
                                  <m:e>
                                    <m:r>
                                      <a:rPr lang="en-US" sz="1400" b="0" i="1" smtClean="0">
                                        <a:latin typeface="Cambria Math" charset="0"/>
                                      </a:rPr>
                                      <m:t>𝑒</m:t>
                                    </m:r>
                                  </m:e>
                                  <m:sup>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r>
                                  <a:rPr lang="en-US" sz="1400" b="0" i="1" smtClean="0">
                                    <a:latin typeface="Cambria Math" charset="0"/>
                                  </a:rPr>
                                  <m:t>=</m:t>
                                </m:r>
                                <m:r>
                                  <a:rPr lang="en-US" sz="1400" i="1">
                                    <a:latin typeface="Cambria Math" charset="0"/>
                                  </a:rPr>
                                  <m:t>1+</m:t>
                                </m:r>
                                <m:sSub>
                                  <m:sSubPr>
                                    <m:ctrlPr>
                                      <a:rPr lang="en-US" sz="1400" i="1">
                                        <a:latin typeface="Cambria Math" charset="0"/>
                                      </a:rPr>
                                    </m:ctrlPr>
                                  </m:sSubPr>
                                  <m:e>
                                    <m:r>
                                      <a:rPr lang="en-US" sz="1400" i="1">
                                        <a:latin typeface="Cambria Math" charset="0"/>
                                      </a:rPr>
                                      <m:t>𝜉</m:t>
                                    </m:r>
                                  </m:e>
                                  <m:sub>
                                    <m:r>
                                      <a:rPr lang="en-US" sz="1400" i="1">
                                        <a:latin typeface="Cambria Math" charset="0"/>
                                      </a:rPr>
                                      <m:t>2</m:t>
                                    </m:r>
                                  </m:sub>
                                </m:sSub>
                                <m:r>
                                  <a:rPr lang="en-US" sz="1400" b="0" i="1" smtClean="0">
                                    <a:latin typeface="Cambria Math" charset="0"/>
                                  </a:rPr>
                                  <m:t>=1+</m:t>
                                </m:r>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r>
                                  <a:rPr lang="en-US" sz="1400" i="1">
                                    <a:latin typeface="Cambria Math" charset="0"/>
                                  </a:rPr>
                                  <m:t>=</m:t>
                                </m:r>
                                <m:f>
                                  <m:fPr>
                                    <m:ctrlPr>
                                      <a:rPr lang="mr-IN" sz="1400" i="1">
                                        <a:latin typeface="Cambria Math" charset="0"/>
                                      </a:rPr>
                                    </m:ctrlPr>
                                  </m:fPr>
                                  <m:num>
                                    <m:r>
                                      <a:rPr lang="en-US" sz="1400" i="1">
                                        <a:latin typeface="Cambria Math" charset="0"/>
                                      </a:rPr>
                                      <m:t>1</m:t>
                                    </m:r>
                                  </m:num>
                                  <m:den>
                                    <m:sSub>
                                      <m:sSubPr>
                                        <m:ctrlPr>
                                          <a:rPr lang="en-US" sz="1400" i="1">
                                            <a:latin typeface="Cambria Math" charset="0"/>
                                          </a:rPr>
                                        </m:ctrlPr>
                                      </m:sSubPr>
                                      <m:e>
                                        <m:r>
                                          <a:rPr lang="en-US" sz="1400" i="1">
                                            <a:latin typeface="Cambria Math" charset="0"/>
                                          </a:rPr>
                                          <m:t>𝜉</m:t>
                                        </m:r>
                                      </m:e>
                                      <m:sub>
                                        <m:r>
                                          <a:rPr lang="en-US" sz="1400" i="1">
                                            <a:latin typeface="Cambria Math" charset="0"/>
                                          </a:rPr>
                                          <m:t>3</m:t>
                                        </m:r>
                                      </m:sub>
                                    </m:sSub>
                                  </m:den>
                                </m:f>
                                <m:r>
                                  <a:rPr lang="en-US" sz="1400" b="0" i="1" smtClean="0">
                                    <a:latin typeface="Cambria Math" charset="0"/>
                                  </a:rPr>
                                  <m:t>=</m:t>
                                </m:r>
                                <m:f>
                                  <m:fPr>
                                    <m:ctrlPr>
                                      <a:rPr lang="mr-IN" sz="1400" b="0" i="1" smtClean="0">
                                        <a:latin typeface="Cambria Math" charset="0"/>
                                      </a:rPr>
                                    </m:ctrlPr>
                                  </m:fPr>
                                  <m:num>
                                    <m:r>
                                      <a:rPr lang="en-US" sz="1400" b="0" i="1" smtClean="0">
                                        <a:latin typeface="Cambria Math" charset="0"/>
                                      </a:rPr>
                                      <m:t>1</m:t>
                                    </m:r>
                                  </m:num>
                                  <m:den>
                                    <m:r>
                                      <a:rPr lang="en-US" sz="1400" i="1">
                                        <a:latin typeface="Cambria Math" charset="0"/>
                                      </a:rPr>
                                      <m:t>1+</m:t>
                                    </m:r>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den>
                                </m:f>
                                <m:r>
                                  <a:rPr lang="en-US" sz="1400" b="0" i="1" smtClean="0">
                                    <a:latin typeface="Cambria Math" charset="0"/>
                                  </a:rPr>
                                  <m:t>=</m:t>
                                </m:r>
                                <m:r>
                                  <a:rPr lang="en-US" sz="1400" b="0" i="1" smtClean="0">
                                    <a:solidFill>
                                      <a:srgbClr val="FF0000"/>
                                    </a:solidFill>
                                    <a:latin typeface="Cambria Math" charset="0"/>
                                  </a:rPr>
                                  <m:t>𝑝</m:t>
                                </m:r>
                              </m:oMath>
                            </m:oMathPara>
                          </a14:m>
                          <a:endParaRPr lang="en-US" sz="1400" b="0" dirty="0" smtClean="0">
                            <a:solidFill>
                              <a:srgbClr val="FF0000"/>
                            </a:solidFill>
                          </a:endParaRPr>
                        </a:p>
                      </a:txBody>
                      <a:tcPr/>
                    </a:tc>
                    <a:tc>
                      <a:txBody>
                        <a:bodyPr/>
                        <a:lstStyle/>
                        <a:p>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b="0" i="1" smtClean="0">
                                    <a:latin typeface="Cambria Math" charset="0"/>
                                  </a:rPr>
                                  <m:t>=−</m:t>
                                </m:r>
                                <m:f>
                                  <m:fPr>
                                    <m:ctrlPr>
                                      <a:rPr lang="mr-IN" sz="1400" b="0" i="1" smtClean="0">
                                        <a:latin typeface="Cambria Math" charset="0"/>
                                      </a:rPr>
                                    </m:ctrlPr>
                                  </m:fPr>
                                  <m:num>
                                    <m:r>
                                      <a:rPr lang="en-US" sz="1400" b="0" i="1" smtClean="0">
                                        <a:latin typeface="Cambria Math" charset="0"/>
                                      </a:rPr>
                                      <m:t>1</m:t>
                                    </m:r>
                                  </m:num>
                                  <m:den>
                                    <m:sSubSup>
                                      <m:sSubSupPr>
                                        <m:ctrlPr>
                                          <a:rPr lang="en-US" sz="1400" b="0" i="1" smtClean="0">
                                            <a:latin typeface="Cambria Math" charset="0"/>
                                          </a:rPr>
                                        </m:ctrlPr>
                                      </m:sSubSupPr>
                                      <m:e>
                                        <m:r>
                                          <a:rPr lang="en-US" sz="1400" b="0" i="1" smtClean="0">
                                            <a:latin typeface="Cambria Math" charset="0"/>
                                          </a:rPr>
                                          <m:t>𝜉</m:t>
                                        </m:r>
                                      </m:e>
                                      <m:sub>
                                        <m:r>
                                          <a:rPr lang="en-US" sz="1400" b="0" i="1" smtClean="0">
                                            <a:latin typeface="Cambria Math" charset="0"/>
                                          </a:rPr>
                                          <m:t>3</m:t>
                                        </m:r>
                                      </m:sub>
                                      <m:sup>
                                        <m:r>
                                          <a:rPr lang="en-US" sz="1400" b="0" i="1"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m:t>
                                </m:r>
                                <m:f>
                                  <m:fPr>
                                    <m:ctrlPr>
                                      <a:rPr lang="mr-IN" sz="1400" b="0" i="1" smtClean="0">
                                        <a:latin typeface="Cambria Math" charset="0"/>
                                      </a:rPr>
                                    </m:ctrlPr>
                                  </m:fPr>
                                  <m:num>
                                    <m:r>
                                      <a:rPr lang="en-US" sz="1400" b="0" i="1" smtClean="0">
                                        <a:latin typeface="Cambria Math" charset="0"/>
                                      </a:rPr>
                                      <m:t>1</m:t>
                                    </m:r>
                                  </m:num>
                                  <m:den>
                                    <m:sSup>
                                      <m:sSupPr>
                                        <m:ctrlPr>
                                          <a:rPr lang="en-US" sz="1400" b="0" i="1" smtClean="0">
                                            <a:latin typeface="Cambria Math" charset="0"/>
                                          </a:rPr>
                                        </m:ctrlPr>
                                      </m:sSupPr>
                                      <m:e>
                                        <m:d>
                                          <m:dPr>
                                            <m:ctrlPr>
                                              <a:rPr lang="en-US" sz="1400" b="0" i="1" smtClean="0">
                                                <a:latin typeface="Cambria Math" charset="0"/>
                                              </a:rPr>
                                            </m:ctrlPr>
                                          </m:dPr>
                                          <m:e>
                                            <m:r>
                                              <a:rPr lang="en-US" sz="1400" i="1">
                                                <a:latin typeface="Cambria Math" charset="0"/>
                                              </a:rPr>
                                              <m:t>1+</m:t>
                                            </m:r>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e>
                                        </m:d>
                                      </m:e>
                                      <m:sup>
                                        <m:r>
                                          <a:rPr lang="en-US" sz="1400" b="0" i="1" smtClean="0">
                                            <a:latin typeface="Cambria Math" charset="0"/>
                                          </a:rPr>
                                          <m:t>2</m:t>
                                        </m:r>
                                      </m:sup>
                                    </m:sSup>
                                  </m:den>
                                </m:f>
                              </m:oMath>
                            </m:oMathPara>
                          </a14:m>
                          <a:endParaRPr lang="en-US" sz="1400" dirty="0"/>
                        </a:p>
                      </a:txBody>
                      <a:tcPr anchor="ctr"/>
                    </a:tc>
                  </a:tr>
                  <a:tr h="551246">
                    <a:tc>
                      <a:txBody>
                        <a:bodyPr/>
                        <a:lstStyle/>
                        <a:p>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r>
                                  <a:rPr lang="en-US" sz="1400" b="0" i="1" smtClean="0">
                                    <a:latin typeface="Cambria Math" charset="0"/>
                                  </a:rPr>
                                  <m:t>=</m:t>
                                </m:r>
                                <m:func>
                                  <m:funcPr>
                                    <m:ctrlPr>
                                      <a:rPr lang="en-US" sz="1400" b="0" i="1" smtClean="0">
                                        <a:latin typeface="Cambria Math" charset="0"/>
                                      </a:rPr>
                                    </m:ctrlPr>
                                  </m:funcPr>
                                  <m:fName>
                                    <m:r>
                                      <m:rPr>
                                        <m:sty m:val="p"/>
                                      </m:rPr>
                                      <a:rPr lang="en-US" sz="1400" b="0" i="0" smtClean="0">
                                        <a:latin typeface="Cambria Math" charset="0"/>
                                      </a:rPr>
                                      <m:t>log</m:t>
                                    </m:r>
                                  </m:fName>
                                  <m:e>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r>
                                      <a:rPr lang="en-US" sz="1400" b="0" i="1" smtClean="0">
                                        <a:latin typeface="Cambria Math" charset="0"/>
                                      </a:rPr>
                                      <m:t>=</m:t>
                                    </m:r>
                                    <m:func>
                                      <m:funcPr>
                                        <m:ctrlPr>
                                          <a:rPr lang="en-US" sz="1400" b="0" i="1" smtClean="0">
                                            <a:latin typeface="Cambria Math" charset="0"/>
                                          </a:rPr>
                                        </m:ctrlPr>
                                      </m:funcPr>
                                      <m:fName>
                                        <m:r>
                                          <m:rPr>
                                            <m:sty m:val="p"/>
                                          </m:rPr>
                                          <a:rPr lang="en-US" sz="1400" b="0" i="0" smtClean="0">
                                            <a:solidFill>
                                              <a:srgbClr val="FF0000"/>
                                            </a:solidFill>
                                            <a:latin typeface="Cambria Math" charset="0"/>
                                          </a:rPr>
                                          <m:t>log</m:t>
                                        </m:r>
                                      </m:fName>
                                      <m:e>
                                        <m:r>
                                          <a:rPr lang="en-US" sz="1400" b="0" i="1" smtClean="0">
                                            <a:solidFill>
                                              <a:srgbClr val="FF0000"/>
                                            </a:solidFill>
                                            <a:latin typeface="Cambria Math" charset="0"/>
                                          </a:rPr>
                                          <m:t>𝑝</m:t>
                                        </m:r>
                                        <m:r>
                                          <a:rPr lang="en-US" sz="1400" b="0" i="1" smtClean="0">
                                            <a:latin typeface="Cambria Math" charset="0"/>
                                          </a:rPr>
                                          <m:t> =</m:t>
                                        </m:r>
                                      </m:e>
                                    </m:func>
                                    <m:func>
                                      <m:funcPr>
                                        <m:ctrlPr>
                                          <a:rPr lang="en-US" sz="1400" b="0" i="1" smtClean="0">
                                            <a:latin typeface="Cambria Math" charset="0"/>
                                          </a:rPr>
                                        </m:ctrlPr>
                                      </m:funcPr>
                                      <m:fName>
                                        <m:r>
                                          <m:rPr>
                                            <m:sty m:val="p"/>
                                          </m:rPr>
                                          <a:rPr lang="en-US" sz="1400" b="0" i="0" smtClean="0">
                                            <a:latin typeface="Cambria Math" charset="0"/>
                                          </a:rPr>
                                          <m:t>log</m:t>
                                        </m:r>
                                      </m:fName>
                                      <m:e>
                                        <m:f>
                                          <m:fPr>
                                            <m:ctrlPr>
                                              <a:rPr lang="mr-IN" sz="1400" b="0" i="1">
                                                <a:latin typeface="Cambria Math" charset="0"/>
                                              </a:rPr>
                                            </m:ctrlPr>
                                          </m:fPr>
                                          <m:num>
                                            <m:r>
                                              <a:rPr lang="en-US" sz="1400" b="0" i="1">
                                                <a:latin typeface="Cambria Math" charset="0"/>
                                              </a:rPr>
                                              <m:t>1</m:t>
                                            </m:r>
                                          </m:num>
                                          <m:den>
                                            <m:r>
                                              <a:rPr lang="en-US" sz="1400" b="0" i="1">
                                                <a:latin typeface="Cambria Math" charset="0"/>
                                              </a:rPr>
                                              <m:t>1+</m:t>
                                            </m:r>
                                            <m:sSup>
                                              <m:sSupPr>
                                                <m:ctrlPr>
                                                  <a:rPr lang="en-US" sz="1400" b="0" i="1">
                                                    <a:latin typeface="Cambria Math" charset="0"/>
                                                  </a:rPr>
                                                </m:ctrlPr>
                                              </m:sSupPr>
                                              <m:e>
                                                <m:r>
                                                  <a:rPr lang="en-US" sz="1400" b="0" i="1">
                                                    <a:latin typeface="Cambria Math" charset="0"/>
                                                  </a:rPr>
                                                  <m:t>𝑒</m:t>
                                                </m:r>
                                              </m:e>
                                              <m:sup>
                                                <m:r>
                                                  <a:rPr lang="en-US" sz="1400" b="0" i="1">
                                                    <a:latin typeface="Cambria Math" charset="0"/>
                                                  </a:rPr>
                                                  <m:t>−</m:t>
                                                </m:r>
                                                <m:sSup>
                                                  <m:sSupPr>
                                                    <m:ctrlPr>
                                                      <a:rPr lang="en-US" sz="1400" b="0" i="1">
                                                        <a:latin typeface="Cambria Math" charset="0"/>
                                                      </a:rPr>
                                                    </m:ctrlPr>
                                                  </m:sSupPr>
                                                  <m:e>
                                                    <m:r>
                                                      <a:rPr lang="en-US" sz="1400" b="0" i="1">
                                                        <a:latin typeface="Cambria Math" charset="0"/>
                                                      </a:rPr>
                                                      <m:t>𝑊</m:t>
                                                    </m:r>
                                                  </m:e>
                                                  <m:sup>
                                                    <m:r>
                                                      <a:rPr lang="en-US" sz="1400" b="0" i="1">
                                                        <a:latin typeface="Cambria Math" charset="0"/>
                                                      </a:rPr>
                                                      <m:t>𝑇</m:t>
                                                    </m:r>
                                                  </m:sup>
                                                </m:sSup>
                                                <m:r>
                                                  <a:rPr lang="en-US" sz="1400" b="0" i="1">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den>
                                </m:f>
                                <m:r>
                                  <a:rPr lang="en-US" sz="1400" b="0" i="1" smtClean="0">
                                    <a:latin typeface="Cambria Math" charset="0"/>
                                  </a:rPr>
                                  <m:t>=</m:t>
                                </m:r>
                                <m:f>
                                  <m:fPr>
                                    <m:ctrlPr>
                                      <a:rPr lang="mr-IN" sz="1400" b="0" i="1" smtClean="0">
                                        <a:latin typeface="Cambria Math" charset="0"/>
                                      </a:rPr>
                                    </m:ctrlPr>
                                  </m:fPr>
                                  <m:num>
                                    <m:r>
                                      <a:rPr lang="en-US" sz="1400" b="0" i="1" smtClean="0">
                                        <a:latin typeface="Cambria Math" charset="0"/>
                                      </a:rPr>
                                      <m:t>1</m:t>
                                    </m:r>
                                  </m:num>
                                  <m:den>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den>
                                </m:f>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charset="0"/>
                                  </a:rPr>
                                  <m:t>1+</m:t>
                                </m:r>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b="0" i="1" smtClean="0">
                                        <a:latin typeface="Cambria Math" charset="0"/>
                                      </a:rPr>
                                    </m:ctrlPr>
                                  </m:sSubSupPr>
                                  <m:e>
                                    <m:r>
                                      <a:rPr lang="en-US" sz="1400" b="0" i="1" smtClean="0">
                                        <a:latin typeface="Cambria Math" charset="0"/>
                                      </a:rPr>
                                      <m:t>ℒ</m:t>
                                    </m:r>
                                  </m:e>
                                  <m:sub>
                                    <m:r>
                                      <a:rPr lang="en-US" sz="1400" b="0" i="1" smtClean="0">
                                        <a:latin typeface="Cambria Math" charset="0"/>
                                      </a:rPr>
                                      <m:t>𝑖</m:t>
                                    </m:r>
                                  </m:sub>
                                  <m:sup>
                                    <m:r>
                                      <a:rPr lang="en-US" sz="1400" b="0" i="1" smtClean="0">
                                        <a:latin typeface="Cambria Math" charset="0"/>
                                      </a:rPr>
                                      <m:t>𝐴</m:t>
                                    </m:r>
                                  </m:sup>
                                </m:sSubSup>
                                <m:r>
                                  <a:rPr lang="en-US" sz="1400" b="0" i="1" smtClean="0">
                                    <a:latin typeface="Cambria Math" charset="0"/>
                                  </a:rPr>
                                  <m:t>=−</m:t>
                                </m:r>
                                <m:r>
                                  <a:rPr lang="en-US" sz="1400" b="0" i="1" smtClean="0">
                                    <a:latin typeface="Cambria Math" charset="0"/>
                                  </a:rPr>
                                  <m:t>𝑦</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oMath>
                            </m:oMathPara>
                          </a14:m>
                          <a:endParaRPr lang="en-US" sz="1400" b="0" dirty="0" smtClean="0"/>
                        </a:p>
                      </a:txBody>
                      <a:tcPr/>
                    </a:tc>
                    <a:tc>
                      <a:txBody>
                        <a:bodyPr/>
                        <a:lstStyle/>
                        <a:p>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r>
                                      <a:rPr lang="en-US" sz="1400" b="0" i="1" smtClean="0">
                                        <a:latin typeface="Cambria Math" charset="0"/>
                                      </a:rPr>
                                      <m:t>ℒ</m:t>
                                    </m:r>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r>
                                  <a:rPr lang="en-US" sz="1400" b="0" i="1" smtClean="0">
                                    <a:latin typeface="Cambria Math" charset="0"/>
                                  </a:rPr>
                                  <m:t>=</m:t>
                                </m:r>
                                <m:r>
                                  <a:rPr lang="en-US" sz="1400" b="0" i="1" smtClean="0">
                                    <a:latin typeface="Cambria Math" charset="0"/>
                                  </a:rPr>
                                  <m:t>−</m:t>
                                </m:r>
                                <m:r>
                                  <a:rPr lang="en-US" sz="1400" b="0" i="1"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m:t>
                                </m:r>
                                <m:r>
                                  <a:rPr lang="en-US" sz="1400" b="0" i="1"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Sup>
                                      <m:sSubSupPr>
                                        <m:ctrlPr>
                                          <a:rPr lang="en-US" sz="1400" b="0" i="1" smtClean="0">
                                            <a:latin typeface="Cambria Math" charset="0"/>
                                          </a:rPr>
                                        </m:ctrlPr>
                                      </m:sSubSupPr>
                                      <m:e>
                                        <m:r>
                                          <a:rPr lang="en-US" sz="1400" b="0" i="1" smtClean="0">
                                            <a:latin typeface="Cambria Math" charset="0"/>
                                          </a:rPr>
                                          <m:t>ℒ</m:t>
                                        </m:r>
                                      </m:e>
                                      <m:sub>
                                        <m:r>
                                          <a:rPr lang="en-US" sz="1400" b="0" i="1" smtClean="0">
                                            <a:latin typeface="Cambria Math" charset="0"/>
                                          </a:rPr>
                                          <m:t>𝑖</m:t>
                                        </m:r>
                                      </m:sub>
                                      <m:sup>
                                        <m:r>
                                          <a:rPr lang="en-US" sz="1400" b="0" i="1" smtClean="0">
                                            <a:latin typeface="Cambria Math" charset="0"/>
                                          </a:rPr>
                                          <m:t>𝐴</m:t>
                                        </m:r>
                                      </m:sup>
                                    </m:sSubSup>
                                  </m:num>
                                  <m:den>
                                    <m:r>
                                      <a:rPr lang="en-US" sz="1400" b="0" i="1" smtClean="0">
                                        <a:latin typeface="Cambria Math" charset="0"/>
                                      </a:rPr>
                                      <m:t>𝑑𝑊</m:t>
                                    </m:r>
                                  </m:den>
                                </m:f>
                                <m:r>
                                  <a:rPr lang="en-US" sz="1400" b="0" i="1" smtClean="0">
                                    <a:latin typeface="Cambria Math" charset="0"/>
                                  </a:rPr>
                                  <m:t>=</m:t>
                                </m:r>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ℒ</m:t>
                                        </m:r>
                                      </m:e>
                                      <m:sub>
                                        <m:r>
                                          <a:rPr lang="en-US" sz="1400" b="0" i="1" smtClean="0">
                                            <a:latin typeface="Cambria Math" charset="0"/>
                                          </a:rPr>
                                          <m:t>𝑖</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den>
                                </m:f>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num>
                                  <m:den>
                                    <m:r>
                                      <a:rPr lang="en-US" sz="1400" b="0" i="1" smtClean="0">
                                        <a:latin typeface="Cambria Math" charset="0"/>
                                      </a:rPr>
                                      <m:t>𝑑𝑊</m:t>
                                    </m:r>
                                  </m:den>
                                </m:f>
                              </m:oMath>
                            </m:oMathPara>
                          </a14:m>
                          <a:endParaRPr lang="en-US" sz="1400" b="0" dirty="0"/>
                        </a:p>
                        <a:p>
                          <a:pPr/>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400" i="1" smtClean="0">
                                        <a:latin typeface="Cambria Math" charset="0"/>
                                      </a:rPr>
                                    </m:ctrlPr>
                                  </m:sSupPr>
                                  <m:e>
                                    <m:r>
                                      <a:rPr lang="en-US" sz="1400" b="0" i="1" smtClean="0">
                                        <a:latin typeface="Cambria Math" charset="0"/>
                                      </a:rPr>
                                      <m:t>−</m:t>
                                    </m:r>
                                    <m:r>
                                      <a:rPr lang="en-US" sz="1400" b="0" i="1" smtClean="0">
                                        <a:latin typeface="Cambria Math" charset="0"/>
                                      </a:rPr>
                                      <m:t>𝑦𝑋𝑒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f>
                                  <m:fPr>
                                    <m:ctrlPr>
                                      <a:rPr lang="mr-IN" sz="1400" b="0" i="1" smtClean="0">
                                        <a:latin typeface="Cambria Math" charset="0"/>
                                      </a:rPr>
                                    </m:ctrlPr>
                                  </m:fPr>
                                  <m:num>
                                    <m:r>
                                      <a:rPr lang="en-US" sz="1400" b="0" i="1" smtClean="0">
                                        <a:latin typeface="Cambria Math" charset="0"/>
                                      </a:rPr>
                                      <m:t>1</m:t>
                                    </m:r>
                                  </m:num>
                                  <m:den>
                                    <m:sSup>
                                      <m:sSupPr>
                                        <m:ctrlPr>
                                          <a:rPr lang="en-US" sz="1400" b="0" i="1" smtClean="0">
                                            <a:latin typeface="Cambria Math" charset="0"/>
                                          </a:rPr>
                                        </m:ctrlPr>
                                      </m:sSupPr>
                                      <m:e>
                                        <m:d>
                                          <m:dPr>
                                            <m:ctrlPr>
                                              <a:rPr lang="en-US" sz="1400" b="0" i="1" smtClean="0">
                                                <a:latin typeface="Cambria Math" charset="0"/>
                                              </a:rPr>
                                            </m:ctrlPr>
                                          </m:dPr>
                                          <m:e>
                                            <m:r>
                                              <a:rPr lang="en-US" sz="1400" i="1">
                                                <a:latin typeface="Cambria Math" charset="0"/>
                                              </a:rPr>
                                              <m:t>1+</m:t>
                                            </m:r>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1224654046"/>
                  </p:ext>
                </p:extLst>
              </p:nvPr>
            </p:nvGraphicFramePr>
            <p:xfrm>
              <a:off x="349292" y="1016364"/>
              <a:ext cx="11344725" cy="4984784"/>
            </p:xfrm>
            <a:graphic>
              <a:graphicData uri="http://schemas.openxmlformats.org/drawingml/2006/table">
                <a:tbl>
                  <a:tblPr firstRow="1" bandRow="1">
                    <a:tableStyleId>{5C22544A-7EE6-4342-B048-85BDC9FD1C3A}</a:tableStyleId>
                  </a:tblPr>
                  <a:tblGrid>
                    <a:gridCol w="5242525"/>
                    <a:gridCol w="2743311"/>
                    <a:gridCol w="3358889"/>
                  </a:tblGrid>
                  <a:tr h="852740">
                    <a:tc gridSpan="2">
                      <a:txBody>
                        <a:bodyPr/>
                        <a:lstStyle/>
                        <a:p>
                          <a:pPr marL="0" marR="0" indent="0" algn="l" defTabSz="457182" rtl="0" eaLnBrk="1" fontAlgn="auto" latinLnBrk="0" hangingPunct="1">
                            <a:lnSpc>
                              <a:spcPct val="100000"/>
                            </a:lnSpc>
                            <a:spcBef>
                              <a:spcPts val="0"/>
                            </a:spcBef>
                            <a:spcAft>
                              <a:spcPts val="0"/>
                            </a:spcAft>
                            <a:buClrTx/>
                            <a:buSzTx/>
                            <a:buFontTx/>
                            <a:buNone/>
                            <a:tabLst/>
                            <a:defRPr/>
                          </a:pPr>
                          <a:endParaRPr lang="en-US" sz="1400" b="0" dirty="0" smtClean="0"/>
                        </a:p>
                        <a:p>
                          <a:endParaRPr lang="en-US" sz="1400" dirty="0"/>
                        </a:p>
                      </a:txBody>
                      <a:tcPr/>
                    </a:tc>
                    <a:tc hMerge="1">
                      <a:txBody>
                        <a:bodyPr/>
                        <a:lstStyle/>
                        <a:p>
                          <a:endParaRPr lang="en-US" dirty="0"/>
                        </a:p>
                      </a:txBody>
                      <a:tcPr/>
                    </a:tc>
                    <a:tc>
                      <a:txBody>
                        <a:bodyPr/>
                        <a:lstStyle/>
                        <a:p>
                          <a:pPr algn="ctr"/>
                          <a:endParaRPr lang="en-US" sz="1400" dirty="0"/>
                        </a:p>
                      </a:txBody>
                      <a:tcPr anchor="ctr"/>
                    </a:tc>
                  </a:tr>
                  <a:tr h="514712">
                    <a:tc>
                      <a:txBody>
                        <a:bodyPr/>
                        <a:lstStyle/>
                        <a:p>
                          <a:endParaRPr lang="en-US"/>
                        </a:p>
                      </a:txBody>
                      <a:tcPr>
                        <a:blipFill rotWithShape="0">
                          <a:blip r:embed="rId2"/>
                          <a:stretch>
                            <a:fillRect l="-116" t="-165882" r="-116977" b="-701176"/>
                          </a:stretch>
                        </a:blipFill>
                      </a:tcPr>
                    </a:tc>
                    <a:tc>
                      <a:txBody>
                        <a:bodyPr/>
                        <a:lstStyle/>
                        <a:p>
                          <a:endParaRPr lang="en-US"/>
                        </a:p>
                      </a:txBody>
                      <a:tcPr>
                        <a:blipFill rotWithShape="0">
                          <a:blip r:embed="rId2"/>
                          <a:stretch>
                            <a:fillRect l="-190909" t="-165882" r="-123060" b="-701176"/>
                          </a:stretch>
                        </a:blipFill>
                      </a:tcPr>
                    </a:tc>
                    <a:tc>
                      <a:txBody>
                        <a:bodyPr/>
                        <a:lstStyle/>
                        <a:p>
                          <a:endParaRPr lang="en-US"/>
                        </a:p>
                      </a:txBody>
                      <a:tcPr anchor="ctr">
                        <a:blipFill rotWithShape="0">
                          <a:blip r:embed="rId2"/>
                          <a:stretch>
                            <a:fillRect l="-238113" t="-165882" r="-726" b="-701176"/>
                          </a:stretch>
                        </a:blipFill>
                      </a:tcPr>
                    </a:tc>
                  </a:tr>
                  <a:tr h="551246">
                    <a:tc>
                      <a:txBody>
                        <a:bodyPr/>
                        <a:lstStyle/>
                        <a:p>
                          <a:endParaRPr lang="en-US"/>
                        </a:p>
                      </a:txBody>
                      <a:tcPr>
                        <a:blipFill rotWithShape="0">
                          <a:blip r:embed="rId2"/>
                          <a:stretch>
                            <a:fillRect l="-116" t="-251111" r="-116977" b="-562222"/>
                          </a:stretch>
                        </a:blipFill>
                      </a:tcPr>
                    </a:tc>
                    <a:tc>
                      <a:txBody>
                        <a:bodyPr/>
                        <a:lstStyle/>
                        <a:p>
                          <a:endParaRPr lang="en-US"/>
                        </a:p>
                      </a:txBody>
                      <a:tcPr>
                        <a:blipFill rotWithShape="0">
                          <a:blip r:embed="rId2"/>
                          <a:stretch>
                            <a:fillRect l="-190909" t="-251111" r="-123060" b="-562222"/>
                          </a:stretch>
                        </a:blipFill>
                      </a:tcPr>
                    </a:tc>
                    <a:tc>
                      <a:txBody>
                        <a:bodyPr/>
                        <a:lstStyle/>
                        <a:p>
                          <a:endParaRPr lang="en-US"/>
                        </a:p>
                      </a:txBody>
                      <a:tcPr anchor="ctr">
                        <a:blipFill rotWithShape="0">
                          <a:blip r:embed="rId2"/>
                          <a:stretch>
                            <a:fillRect l="-238113" t="-251111" r="-726" b="-562222"/>
                          </a:stretch>
                        </a:blipFill>
                      </a:tcPr>
                    </a:tc>
                  </a:tr>
                  <a:tr h="551246">
                    <a:tc>
                      <a:txBody>
                        <a:bodyPr/>
                        <a:lstStyle/>
                        <a:p>
                          <a:endParaRPr lang="en-US"/>
                        </a:p>
                      </a:txBody>
                      <a:tcPr>
                        <a:blipFill rotWithShape="0">
                          <a:blip r:embed="rId2"/>
                          <a:stretch>
                            <a:fillRect l="-116" t="-347253" r="-116977" b="-456044"/>
                          </a:stretch>
                        </a:blipFill>
                      </a:tcPr>
                    </a:tc>
                    <a:tc>
                      <a:txBody>
                        <a:bodyPr/>
                        <a:lstStyle/>
                        <a:p>
                          <a:endParaRPr lang="en-US"/>
                        </a:p>
                      </a:txBody>
                      <a:tcPr>
                        <a:blipFill rotWithShape="0">
                          <a:blip r:embed="rId2"/>
                          <a:stretch>
                            <a:fillRect l="-190909" t="-347253" r="-123060" b="-456044"/>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blipFill rotWithShape="0">
                          <a:blip r:embed="rId2"/>
                          <a:stretch>
                            <a:fillRect l="-116" t="-391346" r="-116977" b="-299038"/>
                          </a:stretch>
                        </a:blipFill>
                      </a:tcPr>
                    </a:tc>
                    <a:tc>
                      <a:txBody>
                        <a:bodyPr/>
                        <a:lstStyle/>
                        <a:p>
                          <a:endParaRPr lang="en-US"/>
                        </a:p>
                      </a:txBody>
                      <a:tcPr>
                        <a:blipFill rotWithShape="0">
                          <a:blip r:embed="rId2"/>
                          <a:stretch>
                            <a:fillRect l="-190909" t="-391346" r="-123060" b="-299038"/>
                          </a:stretch>
                        </a:blipFill>
                      </a:tcPr>
                    </a:tc>
                    <a:tc>
                      <a:txBody>
                        <a:bodyPr/>
                        <a:lstStyle/>
                        <a:p>
                          <a:endParaRPr lang="en-US"/>
                        </a:p>
                      </a:txBody>
                      <a:tcPr anchor="ctr">
                        <a:blipFill rotWithShape="0">
                          <a:blip r:embed="rId2"/>
                          <a:stretch>
                            <a:fillRect l="-238113" t="-391346" r="-726" b="-299038"/>
                          </a:stretch>
                        </a:blipFill>
                      </a:tcPr>
                    </a:tc>
                  </a:tr>
                  <a:tr h="551246">
                    <a:tc>
                      <a:txBody>
                        <a:bodyPr/>
                        <a:lstStyle/>
                        <a:p>
                          <a:endParaRPr lang="en-US"/>
                        </a:p>
                      </a:txBody>
                      <a:tcPr>
                        <a:blipFill rotWithShape="0">
                          <a:blip r:embed="rId2"/>
                          <a:stretch>
                            <a:fillRect l="-116" t="-561538" r="-116977" b="-241758"/>
                          </a:stretch>
                        </a:blipFill>
                      </a:tcPr>
                    </a:tc>
                    <a:tc>
                      <a:txBody>
                        <a:bodyPr/>
                        <a:lstStyle/>
                        <a:p>
                          <a:endParaRPr lang="en-US"/>
                        </a:p>
                      </a:txBody>
                      <a:tcPr>
                        <a:blipFill rotWithShape="0">
                          <a:blip r:embed="rId2"/>
                          <a:stretch>
                            <a:fillRect l="-190909" t="-561538" r="-123060" b="-241758"/>
                          </a:stretch>
                        </a:blipFill>
                      </a:tcPr>
                    </a:tc>
                    <a:tc>
                      <a:txBody>
                        <a:bodyPr/>
                        <a:lstStyle/>
                        <a:p>
                          <a:endParaRPr lang="en-US"/>
                        </a:p>
                      </a:txBody>
                      <a:tcPr anchor="ctr">
                        <a:blipFill rotWithShape="0">
                          <a:blip r:embed="rId2"/>
                          <a:stretch>
                            <a:fillRect l="-238113" t="-561538" r="-726" b="-241758"/>
                          </a:stretch>
                        </a:blipFill>
                      </a:tcPr>
                    </a:tc>
                  </a:tr>
                  <a:tr h="552234">
                    <a:tc>
                      <a:txBody>
                        <a:bodyPr/>
                        <a:lstStyle/>
                        <a:p>
                          <a:endParaRPr lang="en-US"/>
                        </a:p>
                      </a:txBody>
                      <a:tcPr>
                        <a:blipFill rotWithShape="0">
                          <a:blip r:embed="rId2"/>
                          <a:stretch>
                            <a:fillRect l="-116" t="-668889" r="-116977" b="-144444"/>
                          </a:stretch>
                        </a:blipFill>
                      </a:tcPr>
                    </a:tc>
                    <a:tc>
                      <a:txBody>
                        <a:bodyPr/>
                        <a:lstStyle/>
                        <a:p>
                          <a:endParaRPr lang="en-US"/>
                        </a:p>
                      </a:txBody>
                      <a:tcPr>
                        <a:blipFill rotWithShape="0">
                          <a:blip r:embed="rId2"/>
                          <a:stretch>
                            <a:fillRect l="-190909" t="-668889" r="-123060" b="-144444"/>
                          </a:stretch>
                        </a:blipFill>
                      </a:tcPr>
                    </a:tc>
                    <a:tc>
                      <a:txBody>
                        <a:bodyPr/>
                        <a:lstStyle/>
                        <a:p>
                          <a:endParaRPr lang="en-US"/>
                        </a:p>
                      </a:txBody>
                      <a:tcPr anchor="ctr">
                        <a:blipFill rotWithShape="0">
                          <a:blip r:embed="rId2"/>
                          <a:stretch>
                            <a:fillRect l="-238113" t="-668889" r="-726" b="-144444"/>
                          </a:stretch>
                        </a:blipFill>
                      </a:tcPr>
                    </a:tc>
                  </a:tr>
                  <a:tr h="777367">
                    <a:tc>
                      <a:txBody>
                        <a:bodyPr/>
                        <a:lstStyle/>
                        <a:p>
                          <a:endParaRPr lang="en-US"/>
                        </a:p>
                      </a:txBody>
                      <a:tcPr>
                        <a:blipFill rotWithShape="0">
                          <a:blip r:embed="rId2"/>
                          <a:stretch>
                            <a:fillRect l="-116" t="-540625" r="-116977" b="-1563"/>
                          </a:stretch>
                        </a:blipFill>
                      </a:tcPr>
                    </a:tc>
                    <a:tc>
                      <a:txBody>
                        <a:bodyPr/>
                        <a:lstStyle/>
                        <a:p>
                          <a:endParaRPr lang="en-US" sz="1400" b="0" dirty="0"/>
                        </a:p>
                      </a:txBody>
                      <a:tcPr/>
                    </a:tc>
                    <a:tc>
                      <a:txBody>
                        <a:bodyPr/>
                        <a:lstStyle/>
                        <a:p>
                          <a:endParaRPr lang="en-US"/>
                        </a:p>
                      </a:txBody>
                      <a:tcPr anchor="ctr">
                        <a:blipFill rotWithShape="0">
                          <a:blip r:embed="rId2"/>
                          <a:stretch>
                            <a:fillRect l="-238113" t="-540625" r="-726" b="-1563"/>
                          </a:stretch>
                        </a:blipFill>
                      </a:tcPr>
                    </a:tc>
                  </a:tr>
                </a:tbl>
              </a:graphicData>
            </a:graphic>
          </p:graphicFrame>
        </mc:Fallback>
      </mc:AlternateContent>
    </p:spTree>
    <p:extLst>
      <p:ext uri="{BB962C8B-B14F-4D97-AF65-F5344CB8AC3E}">
        <p14:creationId xmlns:p14="http://schemas.microsoft.com/office/powerpoint/2010/main" val="5488741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33</a:t>
            </a:fld>
            <a:endParaRPr lang="en-US"/>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428275354"/>
                  </p:ext>
                </p:extLst>
              </p:nvPr>
            </p:nvGraphicFramePr>
            <p:xfrm>
              <a:off x="349292" y="1016364"/>
              <a:ext cx="11344725" cy="5741703"/>
            </p:xfrm>
            <a:graphic>
              <a:graphicData uri="http://schemas.openxmlformats.org/drawingml/2006/table">
                <a:tbl>
                  <a:tblPr firstRow="1" bandRow="1">
                    <a:tableStyleId>{5C22544A-7EE6-4342-B048-85BDC9FD1C3A}</a:tableStyleId>
                  </a:tblPr>
                  <a:tblGrid>
                    <a:gridCol w="5242525"/>
                    <a:gridCol w="2743311"/>
                    <a:gridCol w="3358889"/>
                  </a:tblGrid>
                  <a:tr h="852740">
                    <a:tc gridSpan="2">
                      <a:txBody>
                        <a:bodyPr/>
                        <a:lstStyle/>
                        <a:p>
                          <a:endParaRPr lang="en-US" sz="1400" dirty="0"/>
                        </a:p>
                      </a:txBody>
                      <a:tcPr/>
                    </a:tc>
                    <a:tc hMerge="1">
                      <a:txBody>
                        <a:bodyPr/>
                        <a:lstStyle/>
                        <a:p>
                          <a:endParaRPr lang="en-US" dirty="0"/>
                        </a:p>
                      </a:txBody>
                      <a:tcPr/>
                    </a:tc>
                    <a:tc>
                      <a:txBody>
                        <a:bodyPr/>
                        <a:lstStyle/>
                        <a:p>
                          <a:pPr algn="ctr"/>
                          <a:endParaRPr lang="en-US" sz="1400" dirty="0"/>
                        </a:p>
                      </a:txBody>
                      <a:tcPr anchor="ctr"/>
                    </a:tc>
                  </a:tr>
                  <a:tr h="514712">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r>
                                  <a:rPr lang="en-US" sz="1400" b="0" i="1" smtClean="0">
                                    <a:latin typeface="Cambria Math" charset="0"/>
                                  </a:rPr>
                                  <m:t>=−</m:t>
                                </m:r>
                                <m:sSup>
                                  <m:sSupPr>
                                    <m:ctrlPr>
                                      <a:rPr lang="en-US" sz="1400" b="0" i="1" smtClean="0">
                                        <a:latin typeface="Cambria Math" charset="0"/>
                                      </a:rPr>
                                    </m:ctrlPr>
                                  </m:sSupPr>
                                  <m:e>
                                    <m:r>
                                      <a:rPr lang="en-US" sz="1400" b="0" i="1" smtClean="0">
                                        <a:latin typeface="Cambria Math" charset="0"/>
                                      </a:rPr>
                                      <m:t>𝑊</m:t>
                                    </m:r>
                                  </m:e>
                                  <m:sup>
                                    <m:r>
                                      <a:rPr lang="en-US" sz="1400" b="0" i="1" smtClean="0">
                                        <a:latin typeface="Cambria Math" charset="0"/>
                                      </a:rPr>
                                      <m:t>𝑇</m:t>
                                    </m:r>
                                  </m:sup>
                                </m:sSup>
                                <m:r>
                                  <a:rPr lang="en-US" sz="1400" b="0" i="1" smtClean="0">
                                    <a:latin typeface="Cambria Math" charset="0"/>
                                  </a:rPr>
                                  <m:t>𝑋</m:t>
                                </m:r>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num>
                                  <m:den>
                                    <m:r>
                                      <a:rPr lang="en-US" sz="1400" b="0" i="1" smtClean="0">
                                        <a:latin typeface="Cambria Math" charset="0"/>
                                      </a:rPr>
                                      <m:t>𝑑𝑊</m:t>
                                    </m:r>
                                  </m:den>
                                </m:f>
                                <m:r>
                                  <a:rPr lang="en-US" sz="1400" b="0" i="1" smtClean="0">
                                    <a:latin typeface="Cambria Math" charset="0"/>
                                  </a:rPr>
                                  <m:t>=−</m:t>
                                </m:r>
                                <m:r>
                                  <a:rPr lang="en-US" sz="1400" b="0" i="1" smtClean="0">
                                    <a:latin typeface="Cambria Math" charset="0"/>
                                  </a:rPr>
                                  <m:t>𝑋</m:t>
                                </m:r>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m:t>
                                </m:r>
                                <m:r>
                                  <a:rPr lang="en-US" sz="1400" b="0" i="1" smtClean="0">
                                    <a:latin typeface="Cambria Math" charset="0"/>
                                  </a:rPr>
                                  <m:t>𝑋</m:t>
                                </m:r>
                              </m:oMath>
                            </m:oMathPara>
                          </a14:m>
                          <a:endParaRPr lang="en-US" sz="1400" b="0" dirty="0" smtClean="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r>
                                  <a:rPr lang="en-US" sz="1400" b="0" i="1" smtClean="0">
                                    <a:latin typeface="Cambria Math" charset="0"/>
                                  </a:rPr>
                                  <m:t>=</m:t>
                                </m:r>
                                <m:sSup>
                                  <m:sSupPr>
                                    <m:ctrlPr>
                                      <a:rPr lang="en-US" sz="1400" b="0" i="1" smtClean="0">
                                        <a:latin typeface="Cambria Math" charset="0"/>
                                      </a:rPr>
                                    </m:ctrlPr>
                                  </m:sSupPr>
                                  <m:e>
                                    <m:sSup>
                                      <m:sSupPr>
                                        <m:ctrlPr>
                                          <a:rPr lang="en-US" sz="1400" i="1">
                                            <a:latin typeface="Cambria Math" charset="0"/>
                                          </a:rPr>
                                        </m:ctrlPr>
                                      </m:sSupPr>
                                      <m:e>
                                        <m:r>
                                          <a:rPr lang="en-US" sz="1400" i="1">
                                            <a:latin typeface="Cambria Math" charset="0"/>
                                          </a:rPr>
                                          <m:t>𝑒</m:t>
                                        </m:r>
                                      </m:e>
                                      <m:sup>
                                        <m:sSub>
                                          <m:sSubPr>
                                            <m:ctrlPr>
                                              <a:rPr lang="en-US" sz="1400" i="1">
                                                <a:latin typeface="Cambria Math" charset="0"/>
                                              </a:rPr>
                                            </m:ctrlPr>
                                          </m:sSubPr>
                                          <m:e>
                                            <m:r>
                                              <a:rPr lang="en-US" sz="1400" i="1">
                                                <a:latin typeface="Cambria Math" charset="0"/>
                                              </a:rPr>
                                              <m:t>𝜉</m:t>
                                            </m:r>
                                          </m:e>
                                          <m:sub>
                                            <m:r>
                                              <a:rPr lang="en-US" sz="1400" i="1">
                                                <a:latin typeface="Cambria Math" charset="0"/>
                                              </a:rPr>
                                              <m:t>1</m:t>
                                            </m:r>
                                          </m:sub>
                                        </m:sSub>
                                      </m:sup>
                                    </m:sSup>
                                    <m:r>
                                      <a:rPr lang="en-US" sz="1400" b="0" i="1" smtClean="0">
                                        <a:latin typeface="Cambria Math" charset="0"/>
                                      </a:rPr>
                                      <m:t>=</m:t>
                                    </m:r>
                                    <m:r>
                                      <a:rPr lang="en-US" sz="1400" b="0" i="1" smtClean="0">
                                        <a:latin typeface="Cambria Math" charset="0"/>
                                      </a:rPr>
                                      <m:t>𝑒</m:t>
                                    </m:r>
                                  </m:e>
                                  <m:sup>
                                    <m:r>
                                      <a:rPr lang="en-US" sz="1400" b="0" i="1" smtClean="0">
                                        <a:latin typeface="Cambria Math" charset="0"/>
                                      </a:rPr>
                                      <m:t>−</m:t>
                                    </m:r>
                                    <m:sSup>
                                      <m:sSupPr>
                                        <m:ctrlPr>
                                          <a:rPr lang="en-US" sz="1400" b="0" i="1" smtClean="0">
                                            <a:latin typeface="Cambria Math" charset="0"/>
                                          </a:rPr>
                                        </m:ctrlPr>
                                      </m:sSupPr>
                                      <m:e>
                                        <m:r>
                                          <a:rPr lang="en-US" sz="1400" b="0" i="1" smtClean="0">
                                            <a:latin typeface="Cambria Math" charset="0"/>
                                          </a:rPr>
                                          <m:t>𝑊</m:t>
                                        </m:r>
                                      </m:e>
                                      <m:sup>
                                        <m:r>
                                          <a:rPr lang="en-US" sz="1400" b="0" i="1" smtClean="0">
                                            <a:latin typeface="Cambria Math" charset="0"/>
                                          </a:rPr>
                                          <m:t>𝑇</m:t>
                                        </m:r>
                                      </m:sup>
                                    </m:sSup>
                                    <m:r>
                                      <a:rPr lang="en-US" sz="1400" b="0" i="1" smtClean="0">
                                        <a:latin typeface="Cambria Math" charset="0"/>
                                      </a:rPr>
                                      <m:t>𝑋</m:t>
                                    </m:r>
                                  </m:sup>
                                </m:sSup>
                              </m:oMath>
                            </m:oMathPara>
                          </a14:m>
                          <a:endParaRPr lang="en-US" sz="140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r>
                                  <a:rPr lang="en-US" sz="1400" b="0" i="1" smtClean="0">
                                    <a:latin typeface="Cambria Math" charset="0"/>
                                  </a:rPr>
                                  <m:t>=</m:t>
                                </m:r>
                                <m:sSup>
                                  <m:sSupPr>
                                    <m:ctrlPr>
                                      <a:rPr lang="en-US" sz="1400" b="0" i="1" smtClean="0">
                                        <a:latin typeface="Cambria Math" charset="0"/>
                                      </a:rPr>
                                    </m:ctrlPr>
                                  </m:sSupPr>
                                  <m:e>
                                    <m:r>
                                      <a:rPr lang="en-US" sz="1400" b="0" i="1" smtClean="0">
                                        <a:latin typeface="Cambria Math" charset="0"/>
                                      </a:rPr>
                                      <m:t>𝑒</m:t>
                                    </m:r>
                                  </m:e>
                                  <m:sup>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sup>
                                </m:sSup>
                              </m:oMath>
                            </m:oMathPara>
                          </a14:m>
                          <a:endParaRPr lang="en-US" sz="1400" b="0" dirty="0" smtClean="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oMath>
                            </m:oMathPara>
                          </a14:m>
                          <a:endParaRPr lang="en-US" sz="1400" dirty="0"/>
                        </a:p>
                      </a:txBody>
                      <a:tcPr anchor="ctr"/>
                    </a:tc>
                  </a:tr>
                  <a:tr h="551246">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r>
                                  <a:rPr lang="en-US" sz="1400" b="0" i="1" smtClean="0">
                                    <a:latin typeface="Cambria Math" charset="0"/>
                                  </a:rPr>
                                  <m:t>=</m:t>
                                </m:r>
                                <m:r>
                                  <a:rPr lang="en-US" sz="1400" i="1">
                                    <a:latin typeface="Cambria Math" charset="0"/>
                                  </a:rPr>
                                  <m:t>1+</m:t>
                                </m:r>
                                <m:sSub>
                                  <m:sSubPr>
                                    <m:ctrlPr>
                                      <a:rPr lang="en-US" sz="1400" i="1">
                                        <a:latin typeface="Cambria Math" charset="0"/>
                                      </a:rPr>
                                    </m:ctrlPr>
                                  </m:sSubPr>
                                  <m:e>
                                    <m:r>
                                      <a:rPr lang="en-US" sz="1400" i="1">
                                        <a:latin typeface="Cambria Math" charset="0"/>
                                      </a:rPr>
                                      <m:t>𝜉</m:t>
                                    </m:r>
                                  </m:e>
                                  <m:sub>
                                    <m:r>
                                      <a:rPr lang="en-US" sz="1400" i="1">
                                        <a:latin typeface="Cambria Math" charset="0"/>
                                      </a:rPr>
                                      <m:t>2</m:t>
                                    </m:r>
                                  </m:sub>
                                </m:sSub>
                                <m:r>
                                  <a:rPr lang="en-US" sz="1400" b="0" i="1" smtClean="0">
                                    <a:latin typeface="Cambria Math" charset="0"/>
                                  </a:rPr>
                                  <m:t>=1+</m:t>
                                </m:r>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oMath>
                            </m:oMathPara>
                          </a14:m>
                          <a:endParaRPr lang="en-US" sz="1400" b="0" dirty="0" smtClean="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r>
                                  <a:rPr lang="en-US" sz="1400" b="0" i="1"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633993">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r>
                                  <a:rPr lang="en-US" sz="1400" i="1">
                                    <a:latin typeface="Cambria Math" charset="0"/>
                                  </a:rPr>
                                  <m:t>=</m:t>
                                </m:r>
                                <m:f>
                                  <m:fPr>
                                    <m:ctrlPr>
                                      <a:rPr lang="mr-IN" sz="1400" i="1">
                                        <a:latin typeface="Cambria Math" charset="0"/>
                                      </a:rPr>
                                    </m:ctrlPr>
                                  </m:fPr>
                                  <m:num>
                                    <m:r>
                                      <a:rPr lang="en-US" sz="1400" i="1">
                                        <a:latin typeface="Cambria Math" charset="0"/>
                                      </a:rPr>
                                      <m:t>1</m:t>
                                    </m:r>
                                  </m:num>
                                  <m:den>
                                    <m:sSub>
                                      <m:sSubPr>
                                        <m:ctrlPr>
                                          <a:rPr lang="en-US" sz="1400" i="1">
                                            <a:latin typeface="Cambria Math" charset="0"/>
                                          </a:rPr>
                                        </m:ctrlPr>
                                      </m:sSubPr>
                                      <m:e>
                                        <m:r>
                                          <a:rPr lang="en-US" sz="1400" i="1">
                                            <a:latin typeface="Cambria Math" charset="0"/>
                                          </a:rPr>
                                          <m:t>𝜉</m:t>
                                        </m:r>
                                      </m:e>
                                      <m:sub>
                                        <m:r>
                                          <a:rPr lang="en-US" sz="1400" i="1">
                                            <a:latin typeface="Cambria Math" charset="0"/>
                                          </a:rPr>
                                          <m:t>3</m:t>
                                        </m:r>
                                      </m:sub>
                                    </m:sSub>
                                  </m:den>
                                </m:f>
                                <m:r>
                                  <a:rPr lang="en-US" sz="1400" b="0" i="1" smtClean="0">
                                    <a:latin typeface="Cambria Math" charset="0"/>
                                  </a:rPr>
                                  <m:t>=</m:t>
                                </m:r>
                                <m:f>
                                  <m:fPr>
                                    <m:ctrlPr>
                                      <a:rPr lang="mr-IN" sz="1400" b="0" i="1" smtClean="0">
                                        <a:latin typeface="Cambria Math" charset="0"/>
                                      </a:rPr>
                                    </m:ctrlPr>
                                  </m:fPr>
                                  <m:num>
                                    <m:r>
                                      <a:rPr lang="en-US" sz="1400" b="0" i="1" smtClean="0">
                                        <a:latin typeface="Cambria Math" charset="0"/>
                                      </a:rPr>
                                      <m:t>1</m:t>
                                    </m:r>
                                  </m:num>
                                  <m:den>
                                    <m:r>
                                      <a:rPr lang="en-US" sz="1400" i="1">
                                        <a:latin typeface="Cambria Math" charset="0"/>
                                      </a:rPr>
                                      <m:t>1+</m:t>
                                    </m:r>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den>
                                </m:f>
                                <m:r>
                                  <a:rPr lang="en-US" sz="1400" b="0" i="1" smtClean="0">
                                    <a:latin typeface="Cambria Math" charset="0"/>
                                  </a:rPr>
                                  <m:t>=</m:t>
                                </m:r>
                                <m:r>
                                  <a:rPr lang="en-US" sz="1400" b="0" i="1" smtClean="0">
                                    <a:solidFill>
                                      <a:srgbClr val="FF0000"/>
                                    </a:solidFill>
                                    <a:latin typeface="Cambria Math" charset="0"/>
                                  </a:rPr>
                                  <m:t>𝑝</m:t>
                                </m:r>
                              </m:oMath>
                            </m:oMathPara>
                          </a14:m>
                          <a:endParaRPr lang="en-US" sz="1400" b="0" dirty="0" smtClean="0">
                            <a:solidFill>
                              <a:srgbClr val="FF0000"/>
                            </a:solidFill>
                          </a:endParaRPr>
                        </a:p>
                      </a:txBody>
                      <a:tcPr/>
                    </a:tc>
                    <a:tc>
                      <a:txBody>
                        <a:bodyPr/>
                        <a:lstStyle/>
                        <a:p>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r>
                                  <a:rPr lang="en-US" sz="1400" b="0" i="1" smtClean="0">
                                    <a:latin typeface="Cambria Math" charset="0"/>
                                  </a:rPr>
                                  <m:t>=−</m:t>
                                </m:r>
                                <m:f>
                                  <m:fPr>
                                    <m:ctrlPr>
                                      <a:rPr lang="mr-IN" sz="1400" b="0" i="1" smtClean="0">
                                        <a:latin typeface="Cambria Math" charset="0"/>
                                      </a:rPr>
                                    </m:ctrlPr>
                                  </m:fPr>
                                  <m:num>
                                    <m:r>
                                      <a:rPr lang="en-US" sz="1400" b="0" i="1" smtClean="0">
                                        <a:latin typeface="Cambria Math" charset="0"/>
                                      </a:rPr>
                                      <m:t>1</m:t>
                                    </m:r>
                                  </m:num>
                                  <m:den>
                                    <m:sSubSup>
                                      <m:sSubSupPr>
                                        <m:ctrlPr>
                                          <a:rPr lang="en-US" sz="1400" b="0" i="1" smtClean="0">
                                            <a:latin typeface="Cambria Math" charset="0"/>
                                          </a:rPr>
                                        </m:ctrlPr>
                                      </m:sSubSupPr>
                                      <m:e>
                                        <m:r>
                                          <a:rPr lang="en-US" sz="1400" b="0" i="1" smtClean="0">
                                            <a:latin typeface="Cambria Math" charset="0"/>
                                          </a:rPr>
                                          <m:t>𝜉</m:t>
                                        </m:r>
                                      </m:e>
                                      <m:sub>
                                        <m:r>
                                          <a:rPr lang="en-US" sz="1400" b="0" i="1" smtClean="0">
                                            <a:latin typeface="Cambria Math" charset="0"/>
                                          </a:rPr>
                                          <m:t>3</m:t>
                                        </m:r>
                                      </m:sub>
                                      <m:sup>
                                        <m:r>
                                          <a:rPr lang="en-US" sz="1400" b="0" i="1" smtClean="0">
                                            <a:latin typeface="Cambria Math" charset="0"/>
                                          </a:rPr>
                                          <m:t>2</m:t>
                                        </m:r>
                                      </m:sup>
                                    </m:sSubSup>
                                  </m:den>
                                </m:f>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charset="0"/>
                                  </a:rPr>
                                  <m:t>−</m:t>
                                </m:r>
                                <m:f>
                                  <m:fPr>
                                    <m:ctrlPr>
                                      <a:rPr lang="mr-IN" sz="1400" b="0" i="1" smtClean="0">
                                        <a:latin typeface="Cambria Math" charset="0"/>
                                      </a:rPr>
                                    </m:ctrlPr>
                                  </m:fPr>
                                  <m:num>
                                    <m:r>
                                      <a:rPr lang="en-US" sz="1400" b="0" i="1" smtClean="0">
                                        <a:latin typeface="Cambria Math" charset="0"/>
                                      </a:rPr>
                                      <m:t>1</m:t>
                                    </m:r>
                                  </m:num>
                                  <m:den>
                                    <m:sSup>
                                      <m:sSupPr>
                                        <m:ctrlPr>
                                          <a:rPr lang="en-US" sz="1400" b="0" i="1" smtClean="0">
                                            <a:latin typeface="Cambria Math" charset="0"/>
                                          </a:rPr>
                                        </m:ctrlPr>
                                      </m:sSupPr>
                                      <m:e>
                                        <m:d>
                                          <m:dPr>
                                            <m:ctrlPr>
                                              <a:rPr lang="en-US" sz="1400" b="0" i="1" smtClean="0">
                                                <a:latin typeface="Cambria Math" charset="0"/>
                                              </a:rPr>
                                            </m:ctrlPr>
                                          </m:dPr>
                                          <m:e>
                                            <m:r>
                                              <a:rPr lang="en-US" sz="1400" i="1">
                                                <a:latin typeface="Cambria Math" charset="0"/>
                                              </a:rPr>
                                              <m:t>1+</m:t>
                                            </m:r>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e>
                                        </m:d>
                                      </m:e>
                                      <m:sup>
                                        <m:r>
                                          <a:rPr lang="en-US" sz="1400" b="0" i="1" smtClean="0">
                                            <a:latin typeface="Cambria Math" charset="0"/>
                                          </a:rPr>
                                          <m:t>2</m:t>
                                        </m:r>
                                      </m:sup>
                                    </m:sSup>
                                  </m:den>
                                </m:f>
                              </m:oMath>
                            </m:oMathPara>
                          </a14:m>
                          <a:endParaRPr lang="en-US" sz="1400" dirty="0"/>
                        </a:p>
                      </a:txBody>
                      <a:tcPr anchor="ctr"/>
                    </a:tc>
                  </a:tr>
                  <a:tr h="551246">
                    <a:tc>
                      <a:txBody>
                        <a:bodyPr/>
                        <a:lstStyle/>
                        <a:p>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r>
                                  <a:rPr lang="en-US" sz="1400" b="0" i="1" smtClean="0">
                                    <a:latin typeface="Cambria Math" charset="0"/>
                                  </a:rPr>
                                  <m:t>=1−</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r>
                                  <a:rPr lang="en-US" sz="1400" b="0" i="0" smtClean="0">
                                    <a:latin typeface="Cambria Math" charset="0"/>
                                  </a:rPr>
                                  <m:t>=1−</m:t>
                                </m:r>
                                <m:f>
                                  <m:fPr>
                                    <m:ctrlPr>
                                      <a:rPr lang="mr-IN" sz="1400" b="0" i="1" smtClean="0">
                                        <a:latin typeface="Cambria Math" charset="0"/>
                                      </a:rPr>
                                    </m:ctrlPr>
                                  </m:fPr>
                                  <m:num>
                                    <m:r>
                                      <a:rPr lang="en-US" sz="1400" b="0" i="1" smtClean="0">
                                        <a:latin typeface="Cambria Math" charset="0"/>
                                      </a:rPr>
                                      <m:t>1</m:t>
                                    </m:r>
                                  </m:num>
                                  <m:den>
                                    <m:r>
                                      <a:rPr lang="en-US" sz="1400" i="1">
                                        <a:latin typeface="Cambria Math" charset="0"/>
                                      </a:rPr>
                                      <m:t>1+</m:t>
                                    </m:r>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den>
                                </m:f>
                              </m:oMath>
                            </m:oMathPara>
                          </a14:m>
                          <a:endParaRPr lang="en-US" sz="1400" dirty="0" smtClean="0"/>
                        </a:p>
                        <a:p>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den>
                                </m:f>
                                <m:r>
                                  <a:rPr lang="en-US" sz="1400" b="0" i="1" smtClean="0">
                                    <a:latin typeface="Cambria Math" charset="0"/>
                                  </a:rPr>
                                  <m:t>=</m:t>
                                </m:r>
                                <m:r>
                                  <a:rPr lang="en-US" sz="1400" b="0" i="1" smtClean="0">
                                    <a:latin typeface="Cambria Math" charset="0"/>
                                  </a:rPr>
                                  <m:t>−1</m:t>
                                </m:r>
                              </m:oMath>
                            </m:oMathPara>
                          </a14:m>
                          <a:endParaRPr lang="en-US" sz="1400" b="0" dirty="0" smtClean="0"/>
                        </a:p>
                      </a:txBody>
                      <a:tcPr/>
                    </a:tc>
                    <a:tc>
                      <a:txBody>
                        <a:bodyPr/>
                        <a:lstStyle/>
                        <a:p>
                          <a:pPr algn="ctr"/>
                          <a:r>
                            <a:rPr lang="en-US" sz="1400" dirty="0" smtClean="0"/>
                            <a:t>-1</a:t>
                          </a:r>
                          <a:endParaRPr lang="en-US" sz="1400" dirty="0"/>
                        </a:p>
                      </a:txBody>
                      <a:tcPr anchor="ctr"/>
                    </a:tc>
                  </a:tr>
                  <a:tr h="551246">
                    <a:tc>
                      <a:txBody>
                        <a:bodyPr/>
                        <a:lstStyle/>
                        <a:p>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r>
                                  <a:rPr lang="en-US" sz="1400" b="0" i="1" smtClean="0">
                                    <a:latin typeface="Cambria Math" charset="0"/>
                                  </a:rPr>
                                  <m:t>=</m:t>
                                </m:r>
                                <m:func>
                                  <m:funcPr>
                                    <m:ctrlPr>
                                      <a:rPr lang="en-US" sz="1400" b="0" i="1" smtClean="0">
                                        <a:latin typeface="Cambria Math" charset="0"/>
                                      </a:rPr>
                                    </m:ctrlPr>
                                  </m:funcPr>
                                  <m:fName>
                                    <m:r>
                                      <m:rPr>
                                        <m:sty m:val="p"/>
                                      </m:rPr>
                                      <a:rPr lang="en-US" sz="1400" b="0" i="0" smtClean="0">
                                        <a:latin typeface="Cambria Math" charset="0"/>
                                      </a:rPr>
                                      <m:t>log</m:t>
                                    </m:r>
                                  </m:fName>
                                  <m:e>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r>
                                      <a:rPr lang="en-US" sz="1400" b="0" i="1" smtClean="0">
                                        <a:latin typeface="Cambria Math" charset="0"/>
                                      </a:rPr>
                                      <m:t>=</m:t>
                                    </m:r>
                                    <m:func>
                                      <m:funcPr>
                                        <m:ctrlPr>
                                          <a:rPr lang="en-US" sz="1400" b="0" i="1" smtClean="0">
                                            <a:latin typeface="Cambria Math" charset="0"/>
                                          </a:rPr>
                                        </m:ctrlPr>
                                      </m:funcPr>
                                      <m:fName>
                                        <m:r>
                                          <m:rPr>
                                            <m:sty m:val="p"/>
                                          </m:rPr>
                                          <a:rPr lang="en-US" sz="1400" b="0" i="0" smtClean="0">
                                            <a:solidFill>
                                              <a:srgbClr val="FF0000"/>
                                            </a:solidFill>
                                            <a:latin typeface="Cambria Math" charset="0"/>
                                          </a:rPr>
                                          <m:t>log</m:t>
                                        </m:r>
                                      </m:fName>
                                      <m:e>
                                        <m:r>
                                          <a:rPr lang="en-US" sz="1400" b="0" i="1" smtClean="0">
                                            <a:latin typeface="Cambria Math" charset="0"/>
                                          </a:rPr>
                                          <m:t>(1−</m:t>
                                        </m:r>
                                        <m:r>
                                          <a:rPr lang="en-US" sz="1400" b="0" i="1" smtClean="0">
                                            <a:solidFill>
                                              <a:srgbClr val="FF0000"/>
                                            </a:solidFill>
                                            <a:latin typeface="Cambria Math" charset="0"/>
                                          </a:rPr>
                                          <m:t>𝑝</m:t>
                                        </m:r>
                                        <m:r>
                                          <a:rPr lang="en-US" sz="1400" b="0" i="1" smtClean="0">
                                            <a:solidFill>
                                              <a:srgbClr val="FF0000"/>
                                            </a:solidFill>
                                            <a:latin typeface="Cambria Math" charset="0"/>
                                          </a:rPr>
                                          <m:t>) =</m:t>
                                        </m:r>
                                      </m:e>
                                    </m:func>
                                    <m:func>
                                      <m:funcPr>
                                        <m:ctrlPr>
                                          <a:rPr lang="en-US" sz="1400" b="0" i="1" smtClean="0">
                                            <a:latin typeface="Cambria Math" charset="0"/>
                                          </a:rPr>
                                        </m:ctrlPr>
                                      </m:funcPr>
                                      <m:fName>
                                        <m:r>
                                          <m:rPr>
                                            <m:sty m:val="p"/>
                                          </m:rPr>
                                          <a:rPr lang="en-US" sz="1400" b="0" i="0" smtClean="0">
                                            <a:latin typeface="Cambria Math" charset="0"/>
                                          </a:rPr>
                                          <m:t>log</m:t>
                                        </m:r>
                                      </m:fName>
                                      <m:e>
                                        <m:f>
                                          <m:fPr>
                                            <m:ctrlPr>
                                              <a:rPr lang="mr-IN" sz="1400" b="0" i="1">
                                                <a:latin typeface="Cambria Math" charset="0"/>
                                              </a:rPr>
                                            </m:ctrlPr>
                                          </m:fPr>
                                          <m:num>
                                            <m:r>
                                              <a:rPr lang="en-US" sz="1400" b="0" i="1">
                                                <a:latin typeface="Cambria Math" charset="0"/>
                                              </a:rPr>
                                              <m:t>1</m:t>
                                            </m:r>
                                          </m:num>
                                          <m:den>
                                            <m:r>
                                              <a:rPr lang="en-US" sz="1400" b="0" i="1">
                                                <a:latin typeface="Cambria Math" charset="0"/>
                                              </a:rPr>
                                              <m:t>1+</m:t>
                                            </m:r>
                                            <m:sSup>
                                              <m:sSupPr>
                                                <m:ctrlPr>
                                                  <a:rPr lang="en-US" sz="1400" b="0" i="1">
                                                    <a:latin typeface="Cambria Math" charset="0"/>
                                                  </a:rPr>
                                                </m:ctrlPr>
                                              </m:sSupPr>
                                              <m:e>
                                                <m:r>
                                                  <a:rPr lang="en-US" sz="1400" b="0" i="1">
                                                    <a:latin typeface="Cambria Math" charset="0"/>
                                                  </a:rPr>
                                                  <m:t>𝑒</m:t>
                                                </m:r>
                                              </m:e>
                                              <m:sup>
                                                <m:r>
                                                  <a:rPr lang="en-US" sz="1400" b="0" i="1">
                                                    <a:latin typeface="Cambria Math" charset="0"/>
                                                  </a:rPr>
                                                  <m:t>−</m:t>
                                                </m:r>
                                                <m:sSup>
                                                  <m:sSupPr>
                                                    <m:ctrlPr>
                                                      <a:rPr lang="en-US" sz="1400" b="0" i="1">
                                                        <a:latin typeface="Cambria Math" charset="0"/>
                                                      </a:rPr>
                                                    </m:ctrlPr>
                                                  </m:sSupPr>
                                                  <m:e>
                                                    <m:r>
                                                      <a:rPr lang="en-US" sz="1400" b="0" i="1">
                                                        <a:latin typeface="Cambria Math" charset="0"/>
                                                      </a:rPr>
                                                      <m:t>𝑊</m:t>
                                                    </m:r>
                                                  </m:e>
                                                  <m:sup>
                                                    <m:r>
                                                      <a:rPr lang="en-US" sz="1400" b="0" i="1">
                                                        <a:latin typeface="Cambria Math" charset="0"/>
                                                      </a:rPr>
                                                      <m:t>𝑇</m:t>
                                                    </m:r>
                                                  </m:sup>
                                                </m:sSup>
                                                <m:r>
                                                  <a:rPr lang="en-US" sz="1400" b="0" i="1">
                                                    <a:latin typeface="Cambria Math" charset="0"/>
                                                  </a:rPr>
                                                  <m:t>𝑋</m:t>
                                                </m:r>
                                              </m:sup>
                                            </m:sSup>
                                          </m:den>
                                        </m:f>
                                      </m:e>
                                    </m:func>
                                  </m:e>
                                </m:func>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r>
                                  <a:rPr lang="en-US" sz="1400" b="0" i="1" smtClean="0">
                                    <a:latin typeface="Cambria Math" charset="0"/>
                                  </a:rPr>
                                  <m:t>=</m:t>
                                </m:r>
                                <m:f>
                                  <m:fPr>
                                    <m:ctrlPr>
                                      <a:rPr lang="mr-IN" sz="1400" b="0" i="1" smtClean="0">
                                        <a:latin typeface="Cambria Math" charset="0"/>
                                      </a:rPr>
                                    </m:ctrlPr>
                                  </m:fPr>
                                  <m:num>
                                    <m:r>
                                      <a:rPr lang="en-US" sz="1400" b="0" i="1" smtClean="0">
                                        <a:latin typeface="Cambria Math" charset="0"/>
                                      </a:rPr>
                                      <m:t>1</m:t>
                                    </m:r>
                                  </m:num>
                                  <m:den>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oMath>
                            </m:oMathPara>
                          </a14:m>
                          <a:endParaRPr lang="en-US" sz="1400" b="0" dirty="0" smtClean="0"/>
                        </a:p>
                      </a:txBody>
                      <a:tcPr/>
                    </a:tc>
                    <a:tc>
                      <a:txBody>
                        <a:bodyPr/>
                        <a:lstStyle/>
                        <a:p>
                          <a:pPr marL="0" marR="0" indent="0" algn="ctr"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i="1" smtClean="0">
                                        <a:latin typeface="Cambria Math" charset="0"/>
                                      </a:rPr>
                                    </m:ctrlPr>
                                  </m:fPr>
                                  <m:num>
                                    <m:r>
                                      <a:rPr lang="en-US" sz="1400" i="1" smtClean="0">
                                        <a:latin typeface="Cambria Math" charset="0"/>
                                      </a:rPr>
                                      <m:t>1+</m:t>
                                    </m:r>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r>
                                      <m:rPr>
                                        <m:nor/>
                                      </m:rPr>
                                      <a:rPr lang="en-US" sz="1400" dirty="0"/>
                                      <m:t> </m:t>
                                    </m:r>
                                  </m:num>
                                  <m:den>
                                    <m:sSup>
                                      <m:sSupPr>
                                        <m:ctrlPr>
                                          <a:rPr lang="en-US" sz="1400" i="1" smtClean="0">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den>
                                </m:f>
                              </m:oMath>
                            </m:oMathPara>
                          </a14:m>
                          <a:endParaRPr lang="en-US" sz="1400" dirty="0"/>
                        </a:p>
                      </a:txBody>
                      <a:tcPr anchor="ctr"/>
                    </a:tc>
                  </a:tr>
                  <a:tr h="552234">
                    <a:tc>
                      <a:txBody>
                        <a:bodyPr/>
                        <a:lstStyle/>
                        <a:p>
                          <a:pPr/>
                          <a14:m>
                            <m:oMathPara xmlns:m="http://schemas.openxmlformats.org/officeDocument/2006/math">
                              <m:oMathParaPr>
                                <m:jc m:val="centerGroup"/>
                              </m:oMathParaPr>
                              <m:oMath xmlns:m="http://schemas.openxmlformats.org/officeDocument/2006/math">
                                <m:sSubSup>
                                  <m:sSubSupPr>
                                    <m:ctrlPr>
                                      <a:rPr lang="en-US" sz="1400" b="0" i="1" smtClean="0">
                                        <a:latin typeface="Cambria Math" charset="0"/>
                                      </a:rPr>
                                    </m:ctrlPr>
                                  </m:sSubSupPr>
                                  <m:e>
                                    <m:r>
                                      <a:rPr lang="en-US" sz="1400" b="0" i="1" smtClean="0">
                                        <a:latin typeface="Cambria Math" charset="0"/>
                                      </a:rPr>
                                      <m:t>ℒ</m:t>
                                    </m:r>
                                  </m:e>
                                  <m:sub>
                                    <m:r>
                                      <a:rPr lang="en-US" sz="1400" b="0" i="1" smtClean="0">
                                        <a:latin typeface="Cambria Math" charset="0"/>
                                      </a:rPr>
                                      <m:t>𝑖</m:t>
                                    </m:r>
                                  </m:sub>
                                  <m:sup>
                                    <m:r>
                                      <a:rPr lang="en-US" sz="1400" b="0" i="1" smtClean="0">
                                        <a:latin typeface="Cambria Math" charset="0"/>
                                      </a:rPr>
                                      <m:t>𝐵</m:t>
                                    </m:r>
                                  </m:sup>
                                </m:sSubSup>
                                <m:r>
                                  <a:rPr lang="en-US" sz="1400" b="0" i="1" smtClean="0">
                                    <a:latin typeface="Cambria Math" charset="0"/>
                                  </a:rPr>
                                  <m:t>=(1−</m:t>
                                </m:r>
                                <m:r>
                                  <a:rPr lang="en-US" sz="1400" b="0" i="1" smtClean="0">
                                    <a:latin typeface="Cambria Math" charset="0"/>
                                  </a:rPr>
                                  <m:t>𝑦</m:t>
                                </m:r>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oMath>
                            </m:oMathPara>
                          </a14:m>
                          <a:endParaRPr lang="en-US" sz="1400" b="0" dirty="0" smtClean="0"/>
                        </a:p>
                      </a:txBody>
                      <a:tcPr/>
                    </a:tc>
                    <a:tc>
                      <a:txBody>
                        <a:bodyPr/>
                        <a:lstStyle/>
                        <a:p>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r>
                                      <a:rPr lang="en-US" sz="1400" b="0" i="1" smtClean="0">
                                        <a:latin typeface="Cambria Math" charset="0"/>
                                      </a:rPr>
                                      <m:t>ℒ</m:t>
                                    </m:r>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r>
                                  <a:rPr lang="en-US" sz="1400" b="0" i="1" smtClean="0">
                                    <a:latin typeface="Cambria Math" charset="0"/>
                                  </a:rPr>
                                  <m:t>=</m:t>
                                </m:r>
                                <m:r>
                                  <a:rPr lang="en-US" sz="1400" b="0" i="1" smtClean="0">
                                    <a:latin typeface="Cambria Math" charset="0"/>
                                  </a:rPr>
                                  <m:t>1−</m:t>
                                </m:r>
                                <m:r>
                                  <a:rPr lang="en-US" sz="1400" b="0" i="1" smtClean="0">
                                    <a:latin typeface="Cambria Math" charset="0"/>
                                  </a:rPr>
                                  <m:t>𝑦</m:t>
                                </m:r>
                              </m:oMath>
                            </m:oMathPara>
                          </a14:m>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r>
                                  <a:rPr lang="en-US" sz="1400" b="0" i="1" smtClean="0">
                                    <a:latin typeface="Cambria Math" charset="0"/>
                                  </a:rPr>
                                  <m:t>𝑦</m:t>
                                </m:r>
                              </m:oMath>
                            </m:oMathPara>
                          </a14:m>
                          <a:endParaRPr lang="en-US" sz="1400" dirty="0"/>
                        </a:p>
                      </a:txBody>
                      <a:tcPr anchor="ctr"/>
                    </a:tc>
                  </a:tr>
                  <a:tr h="552234">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mr-IN" sz="1400" b="0" i="1" smtClean="0">
                                        <a:latin typeface="Cambria Math" charset="0"/>
                                      </a:rPr>
                                    </m:ctrlPr>
                                  </m:fPr>
                                  <m:num>
                                    <m:r>
                                      <a:rPr lang="en-US" sz="1400" b="0" i="1" smtClean="0">
                                        <a:latin typeface="Cambria Math" charset="0"/>
                                      </a:rPr>
                                      <m:t>𝑑</m:t>
                                    </m:r>
                                    <m:sSubSup>
                                      <m:sSubSupPr>
                                        <m:ctrlPr>
                                          <a:rPr lang="en-US" sz="1400" b="0" i="1" smtClean="0">
                                            <a:latin typeface="Cambria Math" charset="0"/>
                                          </a:rPr>
                                        </m:ctrlPr>
                                      </m:sSubSupPr>
                                      <m:e>
                                        <m:r>
                                          <a:rPr lang="en-US" sz="1400" b="0" i="1" smtClean="0">
                                            <a:latin typeface="Cambria Math" charset="0"/>
                                          </a:rPr>
                                          <m:t>ℒ</m:t>
                                        </m:r>
                                      </m:e>
                                      <m:sub>
                                        <m:r>
                                          <a:rPr lang="en-US" sz="1400" b="0" i="1" smtClean="0">
                                            <a:latin typeface="Cambria Math" charset="0"/>
                                          </a:rPr>
                                          <m:t>𝑖</m:t>
                                        </m:r>
                                      </m:sub>
                                      <m:sup>
                                        <m:r>
                                          <a:rPr lang="en-US" sz="1400" b="0" i="1" smtClean="0">
                                            <a:latin typeface="Cambria Math" charset="0"/>
                                          </a:rPr>
                                          <m:t>𝐵</m:t>
                                        </m:r>
                                      </m:sup>
                                    </m:sSubSup>
                                  </m:num>
                                  <m:den>
                                    <m:r>
                                      <a:rPr lang="en-US" sz="1400" b="0" i="1" smtClean="0">
                                        <a:latin typeface="Cambria Math" charset="0"/>
                                      </a:rPr>
                                      <m:t>𝑑𝑊</m:t>
                                    </m:r>
                                  </m:den>
                                </m:f>
                                <m:r>
                                  <a:rPr lang="en-US" sz="1400" b="0" i="1" smtClean="0">
                                    <a:latin typeface="Cambria Math" charset="0"/>
                                  </a:rPr>
                                  <m:t>=</m:t>
                                </m:r>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ℒ</m:t>
                                        </m:r>
                                      </m:e>
                                      <m:sub>
                                        <m:r>
                                          <a:rPr lang="en-US" sz="1400" b="0" i="1" smtClean="0">
                                            <a:latin typeface="Cambria Math" charset="0"/>
                                          </a:rPr>
                                          <m:t>𝑖</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den>
                                </m:f>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6</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den>
                                </m:f>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5</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den>
                                </m:f>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4</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den>
                                </m:f>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3</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den>
                                </m:f>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2</m:t>
                                        </m:r>
                                      </m:sub>
                                    </m:sSub>
                                  </m:num>
                                  <m:den>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den>
                                </m:f>
                                <m:f>
                                  <m:fPr>
                                    <m:ctrlPr>
                                      <a:rPr lang="mr-IN" sz="1400" b="0" i="1" smtClean="0">
                                        <a:latin typeface="Cambria Math" charset="0"/>
                                      </a:rPr>
                                    </m:ctrlPr>
                                  </m:fPr>
                                  <m:num>
                                    <m:r>
                                      <a:rPr lang="en-US" sz="1400" b="0" i="1" smtClean="0">
                                        <a:latin typeface="Cambria Math" charset="0"/>
                                      </a:rPr>
                                      <m:t>𝑑</m:t>
                                    </m:r>
                                    <m:sSub>
                                      <m:sSubPr>
                                        <m:ctrlPr>
                                          <a:rPr lang="en-US" sz="1400" b="0" i="1" smtClean="0">
                                            <a:latin typeface="Cambria Math" charset="0"/>
                                          </a:rPr>
                                        </m:ctrlPr>
                                      </m:sSubPr>
                                      <m:e>
                                        <m:r>
                                          <a:rPr lang="en-US" sz="1400" b="0" i="1" smtClean="0">
                                            <a:latin typeface="Cambria Math" charset="0"/>
                                          </a:rPr>
                                          <m:t>𝜉</m:t>
                                        </m:r>
                                      </m:e>
                                      <m:sub>
                                        <m:r>
                                          <a:rPr lang="en-US" sz="1400" b="0" i="1" smtClean="0">
                                            <a:latin typeface="Cambria Math" charset="0"/>
                                          </a:rPr>
                                          <m:t>1</m:t>
                                        </m:r>
                                      </m:sub>
                                    </m:sSub>
                                  </m:num>
                                  <m:den>
                                    <m:r>
                                      <a:rPr lang="en-US" sz="1400" b="0" i="1" smtClean="0">
                                        <a:latin typeface="Cambria Math" charset="0"/>
                                      </a:rPr>
                                      <m:t>𝑑𝑊</m:t>
                                    </m:r>
                                  </m:den>
                                </m:f>
                              </m:oMath>
                            </m:oMathPara>
                          </a14:m>
                          <a:endParaRPr lang="en-US" sz="1400" b="0" dirty="0"/>
                        </a:p>
                        <a:p>
                          <a:pPr/>
                          <a:endParaRPr lang="en-US" sz="1400" b="0" dirty="0" smtClean="0"/>
                        </a:p>
                      </a:txBody>
                      <a:tcPr/>
                    </a:tc>
                    <a:tc>
                      <a:txBody>
                        <a:bodyPr/>
                        <a:lstStyle/>
                        <a:p>
                          <a:endParaRPr lang="en-US" sz="1400" b="0" dirty="0"/>
                        </a:p>
                      </a:txBody>
                      <a:tcPr/>
                    </a:tc>
                    <a:tc>
                      <a:txBody>
                        <a:bodyPr/>
                        <a:lstStyle/>
                        <a:p>
                          <a:pPr marL="0" marR="0" indent="0" algn="l" defTabSz="45718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smtClean="0">
                                    <a:latin typeface="Cambria Math" charset="0"/>
                                  </a:rPr>
                                  <m:t>(1−</m:t>
                                </m:r>
                                <m:r>
                                  <a:rPr lang="en-US" sz="1400" b="0" i="1" smtClean="0">
                                    <a:latin typeface="Cambria Math" charset="0"/>
                                  </a:rPr>
                                  <m:t>𝑦</m:t>
                                </m:r>
                                <m:r>
                                  <a:rPr lang="en-US" sz="1400" b="0" i="1" smtClean="0">
                                    <a:latin typeface="Cambria Math" charset="0"/>
                                  </a:rPr>
                                  <m:t>)</m:t>
                                </m:r>
                                <m:r>
                                  <a:rPr lang="en-US" sz="1400" b="0" i="1" smtClean="0">
                                    <a:latin typeface="Cambria Math" charset="0"/>
                                  </a:rPr>
                                  <m:t>𝑋</m:t>
                                </m:r>
                                <m:f>
                                  <m:fPr>
                                    <m:ctrlPr>
                                      <a:rPr lang="mr-IN" sz="1400" b="0" i="1" smtClean="0">
                                        <a:latin typeface="Cambria Math" charset="0"/>
                                      </a:rPr>
                                    </m:ctrlPr>
                                  </m:fPr>
                                  <m:num>
                                    <m:r>
                                      <a:rPr lang="en-US" sz="1400" b="0" i="1" smtClean="0">
                                        <a:latin typeface="Cambria Math" charset="0"/>
                                      </a:rPr>
                                      <m:t>1</m:t>
                                    </m:r>
                                  </m:num>
                                  <m:den>
                                    <m:sSup>
                                      <m:sSupPr>
                                        <m:ctrlPr>
                                          <a:rPr lang="en-US" sz="1400" b="0" i="1" smtClean="0">
                                            <a:latin typeface="Cambria Math" charset="0"/>
                                          </a:rPr>
                                        </m:ctrlPr>
                                      </m:sSupPr>
                                      <m:e>
                                        <m:d>
                                          <m:dPr>
                                            <m:ctrlPr>
                                              <a:rPr lang="en-US" sz="1400" b="0" i="1" smtClean="0">
                                                <a:latin typeface="Cambria Math" charset="0"/>
                                              </a:rPr>
                                            </m:ctrlPr>
                                          </m:dPr>
                                          <m:e>
                                            <m:r>
                                              <a:rPr lang="en-US" sz="1400" i="1">
                                                <a:latin typeface="Cambria Math" charset="0"/>
                                              </a:rPr>
                                              <m:t>1+</m:t>
                                            </m:r>
                                            <m:sSup>
                                              <m:sSupPr>
                                                <m:ctrlPr>
                                                  <a:rPr lang="en-US" sz="1400" i="1">
                                                    <a:latin typeface="Cambria Math" charset="0"/>
                                                  </a:rPr>
                                                </m:ctrlPr>
                                              </m:sSupPr>
                                              <m:e>
                                                <m:r>
                                                  <a:rPr lang="en-US" sz="1400" i="1">
                                                    <a:latin typeface="Cambria Math" charset="0"/>
                                                  </a:rPr>
                                                  <m:t>𝑒</m:t>
                                                </m:r>
                                              </m:e>
                                              <m:sup>
                                                <m:r>
                                                  <a:rPr lang="en-US" sz="1400" i="1">
                                                    <a:latin typeface="Cambria Math" charset="0"/>
                                                  </a:rPr>
                                                  <m:t>−</m:t>
                                                </m:r>
                                                <m:sSup>
                                                  <m:sSupPr>
                                                    <m:ctrlPr>
                                                      <a:rPr lang="en-US" sz="1400" i="1">
                                                        <a:latin typeface="Cambria Math" charset="0"/>
                                                      </a:rPr>
                                                    </m:ctrlPr>
                                                  </m:sSupPr>
                                                  <m:e>
                                                    <m:r>
                                                      <a:rPr lang="en-US" sz="1400" i="1">
                                                        <a:latin typeface="Cambria Math" charset="0"/>
                                                      </a:rPr>
                                                      <m:t>𝑊</m:t>
                                                    </m:r>
                                                  </m:e>
                                                  <m:sup>
                                                    <m:r>
                                                      <a:rPr lang="en-US" sz="1400" i="1">
                                                        <a:latin typeface="Cambria Math" charset="0"/>
                                                      </a:rPr>
                                                      <m:t>𝑇</m:t>
                                                    </m:r>
                                                  </m:sup>
                                                </m:sSup>
                                                <m:r>
                                                  <a:rPr lang="en-US" sz="1400" i="1">
                                                    <a:latin typeface="Cambria Math" charset="0"/>
                                                  </a:rPr>
                                                  <m:t>𝑋</m:t>
                                                </m:r>
                                              </m:sup>
                                            </m:sSup>
                                          </m:e>
                                        </m:d>
                                      </m:e>
                                      <m:sup/>
                                    </m:sSup>
                                  </m:den>
                                </m:f>
                              </m:oMath>
                            </m:oMathPara>
                          </a14:m>
                          <a:endParaRPr lang="en-US" sz="1400" dirty="0"/>
                        </a:p>
                      </a:txBody>
                      <a:tcPr anchor="ct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428275354"/>
                  </p:ext>
                </p:extLst>
              </p:nvPr>
            </p:nvGraphicFramePr>
            <p:xfrm>
              <a:off x="349292" y="1016364"/>
              <a:ext cx="11344725" cy="5741703"/>
            </p:xfrm>
            <a:graphic>
              <a:graphicData uri="http://schemas.openxmlformats.org/drawingml/2006/table">
                <a:tbl>
                  <a:tblPr firstRow="1" bandRow="1">
                    <a:tableStyleId>{5C22544A-7EE6-4342-B048-85BDC9FD1C3A}</a:tableStyleId>
                  </a:tblPr>
                  <a:tblGrid>
                    <a:gridCol w="5242525"/>
                    <a:gridCol w="2743311"/>
                    <a:gridCol w="3358889"/>
                  </a:tblGrid>
                  <a:tr h="852740">
                    <a:tc gridSpan="2">
                      <a:txBody>
                        <a:bodyPr/>
                        <a:lstStyle/>
                        <a:p>
                          <a:endParaRPr lang="en-US" sz="1400" dirty="0"/>
                        </a:p>
                      </a:txBody>
                      <a:tcPr/>
                    </a:tc>
                    <a:tc hMerge="1">
                      <a:txBody>
                        <a:bodyPr/>
                        <a:lstStyle/>
                        <a:p>
                          <a:endParaRPr lang="en-US" dirty="0"/>
                        </a:p>
                      </a:txBody>
                      <a:tcPr/>
                    </a:tc>
                    <a:tc>
                      <a:txBody>
                        <a:bodyPr/>
                        <a:lstStyle/>
                        <a:p>
                          <a:pPr algn="ctr"/>
                          <a:endParaRPr lang="en-US" sz="1400" dirty="0"/>
                        </a:p>
                      </a:txBody>
                      <a:tcPr anchor="ctr"/>
                    </a:tc>
                  </a:tr>
                  <a:tr h="514712">
                    <a:tc>
                      <a:txBody>
                        <a:bodyPr/>
                        <a:lstStyle/>
                        <a:p>
                          <a:endParaRPr lang="en-US"/>
                        </a:p>
                      </a:txBody>
                      <a:tcPr>
                        <a:blipFill rotWithShape="0">
                          <a:blip r:embed="rId2"/>
                          <a:stretch>
                            <a:fillRect l="-116" t="-165882" r="-116977" b="-847059"/>
                          </a:stretch>
                        </a:blipFill>
                      </a:tcPr>
                    </a:tc>
                    <a:tc>
                      <a:txBody>
                        <a:bodyPr/>
                        <a:lstStyle/>
                        <a:p>
                          <a:endParaRPr lang="en-US"/>
                        </a:p>
                      </a:txBody>
                      <a:tcPr>
                        <a:blipFill rotWithShape="0">
                          <a:blip r:embed="rId2"/>
                          <a:stretch>
                            <a:fillRect l="-190909" t="-165882" r="-123060" b="-847059"/>
                          </a:stretch>
                        </a:blipFill>
                      </a:tcPr>
                    </a:tc>
                    <a:tc>
                      <a:txBody>
                        <a:bodyPr/>
                        <a:lstStyle/>
                        <a:p>
                          <a:endParaRPr lang="en-US"/>
                        </a:p>
                      </a:txBody>
                      <a:tcPr anchor="ctr">
                        <a:blipFill rotWithShape="0">
                          <a:blip r:embed="rId2"/>
                          <a:stretch>
                            <a:fillRect l="-238113" t="-165882" r="-726" b="-847059"/>
                          </a:stretch>
                        </a:blipFill>
                      </a:tcPr>
                    </a:tc>
                  </a:tr>
                  <a:tr h="551246">
                    <a:tc>
                      <a:txBody>
                        <a:bodyPr/>
                        <a:lstStyle/>
                        <a:p>
                          <a:endParaRPr lang="en-US"/>
                        </a:p>
                      </a:txBody>
                      <a:tcPr>
                        <a:blipFill rotWithShape="0">
                          <a:blip r:embed="rId2"/>
                          <a:stretch>
                            <a:fillRect l="-116" t="-251111" r="-116977" b="-700000"/>
                          </a:stretch>
                        </a:blipFill>
                      </a:tcPr>
                    </a:tc>
                    <a:tc>
                      <a:txBody>
                        <a:bodyPr/>
                        <a:lstStyle/>
                        <a:p>
                          <a:endParaRPr lang="en-US"/>
                        </a:p>
                      </a:txBody>
                      <a:tcPr>
                        <a:blipFill rotWithShape="0">
                          <a:blip r:embed="rId2"/>
                          <a:stretch>
                            <a:fillRect l="-190909" t="-251111" r="-123060" b="-700000"/>
                          </a:stretch>
                        </a:blipFill>
                      </a:tcPr>
                    </a:tc>
                    <a:tc>
                      <a:txBody>
                        <a:bodyPr/>
                        <a:lstStyle/>
                        <a:p>
                          <a:endParaRPr lang="en-US"/>
                        </a:p>
                      </a:txBody>
                      <a:tcPr anchor="ctr">
                        <a:blipFill rotWithShape="0">
                          <a:blip r:embed="rId2"/>
                          <a:stretch>
                            <a:fillRect l="-238113" t="-251111" r="-726" b="-700000"/>
                          </a:stretch>
                        </a:blipFill>
                      </a:tcPr>
                    </a:tc>
                  </a:tr>
                  <a:tr h="551246">
                    <a:tc>
                      <a:txBody>
                        <a:bodyPr/>
                        <a:lstStyle/>
                        <a:p>
                          <a:endParaRPr lang="en-US"/>
                        </a:p>
                      </a:txBody>
                      <a:tcPr>
                        <a:blipFill rotWithShape="0">
                          <a:blip r:embed="rId2"/>
                          <a:stretch>
                            <a:fillRect l="-116" t="-347253" r="-116977" b="-592308"/>
                          </a:stretch>
                        </a:blipFill>
                      </a:tcPr>
                    </a:tc>
                    <a:tc>
                      <a:txBody>
                        <a:bodyPr/>
                        <a:lstStyle/>
                        <a:p>
                          <a:endParaRPr lang="en-US"/>
                        </a:p>
                      </a:txBody>
                      <a:tcPr>
                        <a:blipFill rotWithShape="0">
                          <a:blip r:embed="rId2"/>
                          <a:stretch>
                            <a:fillRect l="-190909" t="-347253" r="-123060" b="-592308"/>
                          </a:stretch>
                        </a:blipFill>
                      </a:tcPr>
                    </a:tc>
                    <a:tc>
                      <a:txBody>
                        <a:bodyPr/>
                        <a:lstStyle/>
                        <a:p>
                          <a:pPr algn="ctr"/>
                          <a:r>
                            <a:rPr lang="en-US" sz="1400" dirty="0" smtClean="0"/>
                            <a:t>1</a:t>
                          </a:r>
                          <a:endParaRPr lang="en-US" sz="1400" dirty="0"/>
                        </a:p>
                      </a:txBody>
                      <a:tcPr anchor="ctr"/>
                    </a:tc>
                  </a:tr>
                  <a:tr h="633993">
                    <a:tc>
                      <a:txBody>
                        <a:bodyPr/>
                        <a:lstStyle/>
                        <a:p>
                          <a:endParaRPr lang="en-US"/>
                        </a:p>
                      </a:txBody>
                      <a:tcPr>
                        <a:blipFill rotWithShape="0">
                          <a:blip r:embed="rId2"/>
                          <a:stretch>
                            <a:fillRect l="-116" t="-391346" r="-116977" b="-418269"/>
                          </a:stretch>
                        </a:blipFill>
                      </a:tcPr>
                    </a:tc>
                    <a:tc>
                      <a:txBody>
                        <a:bodyPr/>
                        <a:lstStyle/>
                        <a:p>
                          <a:endParaRPr lang="en-US"/>
                        </a:p>
                      </a:txBody>
                      <a:tcPr>
                        <a:blipFill rotWithShape="0">
                          <a:blip r:embed="rId2"/>
                          <a:stretch>
                            <a:fillRect l="-190909" t="-391346" r="-123060" b="-418269"/>
                          </a:stretch>
                        </a:blipFill>
                      </a:tcPr>
                    </a:tc>
                    <a:tc>
                      <a:txBody>
                        <a:bodyPr/>
                        <a:lstStyle/>
                        <a:p>
                          <a:endParaRPr lang="en-US"/>
                        </a:p>
                      </a:txBody>
                      <a:tcPr anchor="ctr">
                        <a:blipFill rotWithShape="0">
                          <a:blip r:embed="rId2"/>
                          <a:stretch>
                            <a:fillRect l="-238113" t="-391346" r="-726" b="-418269"/>
                          </a:stretch>
                        </a:blipFill>
                      </a:tcPr>
                    </a:tc>
                  </a:tr>
                  <a:tr h="731203">
                    <a:tc>
                      <a:txBody>
                        <a:bodyPr/>
                        <a:lstStyle/>
                        <a:p>
                          <a:endParaRPr lang="en-US"/>
                        </a:p>
                      </a:txBody>
                      <a:tcPr>
                        <a:blipFill rotWithShape="0">
                          <a:blip r:embed="rId2"/>
                          <a:stretch>
                            <a:fillRect l="-116" t="-425833" r="-116977" b="-262500"/>
                          </a:stretch>
                        </a:blipFill>
                      </a:tcPr>
                    </a:tc>
                    <a:tc>
                      <a:txBody>
                        <a:bodyPr/>
                        <a:lstStyle/>
                        <a:p>
                          <a:endParaRPr lang="en-US"/>
                        </a:p>
                      </a:txBody>
                      <a:tcPr>
                        <a:blipFill rotWithShape="0">
                          <a:blip r:embed="rId2"/>
                          <a:stretch>
                            <a:fillRect l="-190909" t="-425833" r="-123060" b="-262500"/>
                          </a:stretch>
                        </a:blipFill>
                      </a:tcPr>
                    </a:tc>
                    <a:tc>
                      <a:txBody>
                        <a:bodyPr/>
                        <a:lstStyle/>
                        <a:p>
                          <a:pPr algn="ctr"/>
                          <a:r>
                            <a:rPr lang="en-US" sz="1400" dirty="0" smtClean="0"/>
                            <a:t>-1</a:t>
                          </a:r>
                          <a:endParaRPr lang="en-US" sz="1400" dirty="0"/>
                        </a:p>
                      </a:txBody>
                      <a:tcPr anchor="ctr"/>
                    </a:tc>
                  </a:tr>
                  <a:tr h="578041">
                    <a:tc>
                      <a:txBody>
                        <a:bodyPr/>
                        <a:lstStyle/>
                        <a:p>
                          <a:endParaRPr lang="en-US"/>
                        </a:p>
                      </a:txBody>
                      <a:tcPr>
                        <a:blipFill rotWithShape="0">
                          <a:blip r:embed="rId2"/>
                          <a:stretch>
                            <a:fillRect l="-116" t="-664211" r="-116977" b="-231579"/>
                          </a:stretch>
                        </a:blipFill>
                      </a:tcPr>
                    </a:tc>
                    <a:tc>
                      <a:txBody>
                        <a:bodyPr/>
                        <a:lstStyle/>
                        <a:p>
                          <a:endParaRPr lang="en-US"/>
                        </a:p>
                      </a:txBody>
                      <a:tcPr>
                        <a:blipFill rotWithShape="0">
                          <a:blip r:embed="rId2"/>
                          <a:stretch>
                            <a:fillRect l="-190909" t="-664211" r="-123060" b="-231579"/>
                          </a:stretch>
                        </a:blipFill>
                      </a:tcPr>
                    </a:tc>
                    <a:tc>
                      <a:txBody>
                        <a:bodyPr/>
                        <a:lstStyle/>
                        <a:p>
                          <a:endParaRPr lang="en-US"/>
                        </a:p>
                      </a:txBody>
                      <a:tcPr anchor="ctr">
                        <a:blipFill rotWithShape="0">
                          <a:blip r:embed="rId2"/>
                          <a:stretch>
                            <a:fillRect l="-238113" t="-664211" r="-726" b="-231579"/>
                          </a:stretch>
                        </a:blipFill>
                      </a:tcPr>
                    </a:tc>
                  </a:tr>
                  <a:tr h="552234">
                    <a:tc>
                      <a:txBody>
                        <a:bodyPr/>
                        <a:lstStyle/>
                        <a:p>
                          <a:endParaRPr lang="en-US"/>
                        </a:p>
                      </a:txBody>
                      <a:tcPr>
                        <a:blipFill rotWithShape="0">
                          <a:blip r:embed="rId2"/>
                          <a:stretch>
                            <a:fillRect l="-116" t="-797802" r="-116977" b="-141758"/>
                          </a:stretch>
                        </a:blipFill>
                      </a:tcPr>
                    </a:tc>
                    <a:tc>
                      <a:txBody>
                        <a:bodyPr/>
                        <a:lstStyle/>
                        <a:p>
                          <a:endParaRPr lang="en-US"/>
                        </a:p>
                      </a:txBody>
                      <a:tcPr>
                        <a:blipFill rotWithShape="0">
                          <a:blip r:embed="rId2"/>
                          <a:stretch>
                            <a:fillRect l="-190909" t="-797802" r="-123060" b="-141758"/>
                          </a:stretch>
                        </a:blipFill>
                      </a:tcPr>
                    </a:tc>
                    <a:tc>
                      <a:txBody>
                        <a:bodyPr/>
                        <a:lstStyle/>
                        <a:p>
                          <a:endParaRPr lang="en-US"/>
                        </a:p>
                      </a:txBody>
                      <a:tcPr anchor="ctr">
                        <a:blipFill rotWithShape="0">
                          <a:blip r:embed="rId2"/>
                          <a:stretch>
                            <a:fillRect l="-238113" t="-797802" r="-726" b="-141758"/>
                          </a:stretch>
                        </a:blipFill>
                      </a:tcPr>
                    </a:tc>
                  </a:tr>
                  <a:tr h="776288">
                    <a:tc>
                      <a:txBody>
                        <a:bodyPr/>
                        <a:lstStyle/>
                        <a:p>
                          <a:endParaRPr lang="en-US"/>
                        </a:p>
                      </a:txBody>
                      <a:tcPr>
                        <a:blipFill rotWithShape="0">
                          <a:blip r:embed="rId2"/>
                          <a:stretch>
                            <a:fillRect l="-116" t="-643307" r="-116977" b="-1575"/>
                          </a:stretch>
                        </a:blipFill>
                      </a:tcPr>
                    </a:tc>
                    <a:tc>
                      <a:txBody>
                        <a:bodyPr/>
                        <a:lstStyle/>
                        <a:p>
                          <a:endParaRPr lang="en-US" sz="1400" b="0" dirty="0"/>
                        </a:p>
                      </a:txBody>
                      <a:tcPr/>
                    </a:tc>
                    <a:tc>
                      <a:txBody>
                        <a:bodyPr/>
                        <a:lstStyle/>
                        <a:p>
                          <a:endParaRPr lang="en-US"/>
                        </a:p>
                      </a:txBody>
                      <a:tcPr anchor="ctr">
                        <a:blipFill rotWithShape="0">
                          <a:blip r:embed="rId2"/>
                          <a:stretch>
                            <a:fillRect l="-238113" t="-643307" r="-726" b="-1575"/>
                          </a:stretch>
                        </a:blipFill>
                      </a:tcPr>
                    </a:tc>
                  </a:tr>
                </a:tbl>
              </a:graphicData>
            </a:graphic>
          </p:graphicFrame>
        </mc:Fallback>
      </mc:AlternateContent>
    </p:spTree>
    <p:extLst>
      <p:ext uri="{BB962C8B-B14F-4D97-AF65-F5344CB8AC3E}">
        <p14:creationId xmlns:p14="http://schemas.microsoft.com/office/powerpoint/2010/main" val="1132465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34</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ANN lecture.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pic>
        <p:nvPicPr>
          <p:cNvPr id="5" name="Google Shape;634;p51"/>
          <p:cNvPicPr preferRelativeResize="0"/>
          <p:nvPr/>
        </p:nvPicPr>
        <p:blipFill>
          <a:blip r:embed="rId2">
            <a:alphaModFix/>
          </a:blip>
          <a:stretch>
            <a:fillRect/>
          </a:stretch>
        </p:blipFill>
        <p:spPr>
          <a:xfrm>
            <a:off x="9162776" y="4432825"/>
            <a:ext cx="1363300" cy="1947550"/>
          </a:xfrm>
          <a:prstGeom prst="rect">
            <a:avLst/>
          </a:prstGeom>
          <a:noFill/>
          <a:ln>
            <a:noFill/>
          </a:ln>
        </p:spPr>
      </p:pic>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J. Nocedal y S. Wright, “Numerical optimization”, Springer, 1999 </a:t>
            </a:r>
            <a:r>
              <a:rPr lang="en" sz="1600">
                <a:solidFill>
                  <a:schemeClr val="hlink"/>
                </a:solidFill>
                <a:uFill>
                  <a:noFill/>
                </a:uFill>
                <a:latin typeface="Open Sans"/>
                <a:ea typeface="Open Sans"/>
                <a:cs typeface="Open Sans"/>
                <a:sym typeface="Open Sans"/>
                <a:hlinkClick r:id="rId3"/>
              </a:rPr>
              <a:t>🔗</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a:solidFill>
                  <a:schemeClr val="dk2"/>
                </a:solidFill>
                <a:latin typeface="Open Sans"/>
                <a:ea typeface="Open Sans"/>
                <a:cs typeface="Open Sans"/>
                <a:sym typeface="Open Sans"/>
              </a:rPr>
              <a:t>TLDR</a:t>
            </a:r>
            <a:r>
              <a:rPr lang="en" sz="1600">
                <a:solidFill>
                  <a:schemeClr val="dk2"/>
                </a:solidFill>
                <a:latin typeface="Open Sans"/>
                <a:ea typeface="Open Sans"/>
                <a:cs typeface="Open Sans"/>
                <a:sym typeface="Open Sans"/>
              </a:rPr>
              <a:t>: J. Bullinaria, “Learning with Momentum, Conjugate Gradient Learning”, 2015 </a:t>
            </a:r>
            <a:r>
              <a:rPr lang="en" sz="1600">
                <a:solidFill>
                  <a:schemeClr val="accent5"/>
                </a:solidFill>
                <a:uFill>
                  <a:noFill/>
                </a:uFill>
                <a:latin typeface="Open Sans"/>
                <a:ea typeface="Open Sans"/>
                <a:cs typeface="Open Sans"/>
                <a:sym typeface="Open Sans"/>
                <a:hlinkClick r:id="rId4"/>
              </a:rPr>
              <a:t>🔗</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16755425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36</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40</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smtClean="0"/>
              <a:t>Which is an approximation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pic>
        <p:nvPicPr>
          <p:cNvPr id="6" name="Picture 5"/>
          <p:cNvPicPr>
            <a:picLocks noChangeAspect="1"/>
          </p:cNvPicPr>
          <p:nvPr/>
        </p:nvPicPr>
        <p:blipFill>
          <a:blip r:embed="rId2"/>
          <a:stretch>
            <a:fillRect/>
          </a:stretch>
        </p:blipFill>
        <p:spPr>
          <a:xfrm>
            <a:off x="1298636" y="1434878"/>
            <a:ext cx="4953000" cy="850900"/>
          </a:xfrm>
          <a:prstGeom prst="rect">
            <a:avLst/>
          </a:prstGeom>
        </p:spPr>
      </p:pic>
      <p:pic>
        <p:nvPicPr>
          <p:cNvPr id="7" name="Picture 6"/>
          <p:cNvPicPr>
            <a:picLocks noChangeAspect="1"/>
          </p:cNvPicPr>
          <p:nvPr/>
        </p:nvPicPr>
        <p:blipFill>
          <a:blip r:embed="rId3"/>
          <a:stretch>
            <a:fillRect/>
          </a:stretch>
        </p:blipFill>
        <p:spPr>
          <a:xfrm>
            <a:off x="1298636" y="4536621"/>
            <a:ext cx="5295900" cy="711200"/>
          </a:xfrm>
          <a:prstGeom prst="rect">
            <a:avLst/>
          </a:prstGeom>
        </p:spPr>
      </p:pic>
    </p:spTree>
    <p:extLst>
      <p:ext uri="{BB962C8B-B14F-4D97-AF65-F5344CB8AC3E}">
        <p14:creationId xmlns:p14="http://schemas.microsoft.com/office/powerpoint/2010/main" val="1685835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1920" y="903673"/>
            <a:ext cx="3707131" cy="5918773"/>
          </a:xfrm>
        </p:spPr>
      </p:pic>
      <p:sp>
        <p:nvSpPr>
          <p:cNvPr id="3" name="Slide Number Placeholder 2"/>
          <p:cNvSpPr>
            <a:spLocks noGrp="1"/>
          </p:cNvSpPr>
          <p:nvPr>
            <p:ph type="sldNum" sz="quarter" idx="12"/>
          </p:nvPr>
        </p:nvSpPr>
        <p:spPr/>
        <p:txBody>
          <a:bodyPr/>
          <a:lstStyle/>
          <a:p>
            <a:fld id="{74FD6AAA-7C75-FB4B-8EA1-06B22787237D}" type="slidenum">
              <a:rPr lang="en-US" smtClean="0"/>
              <a:t>5</a:t>
            </a:fld>
            <a:endParaRPr lang="en-US"/>
          </a:p>
        </p:txBody>
      </p:sp>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51</a:t>
            </a:fld>
            <a:endParaRPr lang="en-US"/>
          </a:p>
        </p:txBody>
      </p:sp>
    </p:spTree>
    <p:extLst>
      <p:ext uri="{BB962C8B-B14F-4D97-AF65-F5344CB8AC3E}">
        <p14:creationId xmlns:p14="http://schemas.microsoft.com/office/powerpoint/2010/main" val="1983926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66" y="216531"/>
            <a:ext cx="11493416" cy="767276"/>
          </a:xfrm>
        </p:spPr>
        <p:txBody>
          <a:bodyPr/>
          <a:lstStyle/>
          <a:p>
            <a:r>
              <a:rPr lang="en-US" dirty="0" smtClean="0"/>
              <a:t>Backpropagation: Logistic Regression Revisited</a:t>
            </a:r>
            <a:endParaRPr lang="en-US" dirty="0"/>
          </a:p>
        </p:txBody>
      </p:sp>
      <p:sp>
        <p:nvSpPr>
          <p:cNvPr id="4" name="Slide Number Placeholder 3"/>
          <p:cNvSpPr>
            <a:spLocks noGrp="1"/>
          </p:cNvSpPr>
          <p:nvPr>
            <p:ph type="sldNum" sz="quarter" idx="12"/>
          </p:nvPr>
        </p:nvSpPr>
        <p:spPr>
          <a:xfrm>
            <a:off x="9154274" y="6400800"/>
            <a:ext cx="2844800" cy="365125"/>
          </a:xfrm>
        </p:spPr>
        <p:txBody>
          <a:bodyPr/>
          <a:lstStyle/>
          <a:p>
            <a:fld id="{74FD6AAA-7C75-FB4B-8EA1-06B22787237D}" type="slidenum">
              <a:rPr lang="en-US" smtClean="0"/>
              <a:t>52</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77770"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7770"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511157"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96980"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107487" y="1431116"/>
            <a:ext cx="5112208" cy="1005840"/>
            <a:chOff x="7107487" y="1431116"/>
            <a:chExt cx="5112208" cy="1005840"/>
          </a:xfrm>
        </p:grpSpPr>
        <mc:AlternateContent xmlns:mc="http://schemas.openxmlformats.org/markup-compatibility/2006" xmlns:a14="http://schemas.microsoft.com/office/drawing/2010/main">
          <mc:Choice Requires="a14">
            <p:sp>
              <p:nvSpPr>
                <p:cNvPr id="17" name="TextBox 16"/>
                <p:cNvSpPr txBox="1"/>
                <p:nvPr/>
              </p:nvSpPr>
              <p:spPr>
                <a:xfrm>
                  <a:off x="8513735"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513735"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86367" y="2802637"/>
            <a:ext cx="12153583" cy="1032810"/>
            <a:chOff x="86367" y="2802637"/>
            <a:chExt cx="12153583"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90" y="3112351"/>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90" y="3112351"/>
                  <a:ext cx="3705960"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04930"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567033" y="3525811"/>
            <a:ext cx="3510572" cy="680314"/>
            <a:chOff x="2567033" y="3525811"/>
            <a:chExt cx="3510572" cy="680314"/>
          </a:xfrm>
        </p:grpSpPr>
        <mc:AlternateContent xmlns:mc="http://schemas.openxmlformats.org/markup-compatibility/2006" xmlns:a14="http://schemas.microsoft.com/office/drawing/2010/main">
          <mc:Choice Requires="a14">
            <p:sp>
              <p:nvSpPr>
                <p:cNvPr id="39" name="TextBox 38"/>
                <p:cNvSpPr txBox="1"/>
                <p:nvPr/>
              </p:nvSpPr>
              <p:spPr>
                <a:xfrm>
                  <a:off x="2567033" y="3525811"/>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567033" y="3525811"/>
                  <a:ext cx="1553494" cy="680314"/>
                </a:xfrm>
                <a:prstGeom prst="rect">
                  <a:avLst/>
                </a:prstGeom>
                <a:blipFill rotWithShape="0">
                  <a:blip r:embed="rId8"/>
                  <a:stretch>
                    <a:fillRect/>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9"/>
          <a:stretch>
            <a:fillRect/>
          </a:stretch>
        </p:blipFill>
        <p:spPr>
          <a:xfrm>
            <a:off x="9263444" y="4776794"/>
            <a:ext cx="2171700" cy="723900"/>
          </a:xfrm>
          <a:prstGeom prst="rect">
            <a:avLst/>
          </a:prstGeom>
        </p:spPr>
      </p:pic>
      <p:pic>
        <p:nvPicPr>
          <p:cNvPr id="58" name="Picture 57"/>
          <p:cNvPicPr>
            <a:picLocks noChangeAspect="1"/>
          </p:cNvPicPr>
          <p:nvPr/>
        </p:nvPicPr>
        <p:blipFill>
          <a:blip r:embed="rId10"/>
          <a:stretch>
            <a:fillRect/>
          </a:stretch>
        </p:blipFill>
        <p:spPr>
          <a:xfrm>
            <a:off x="5786899" y="4855788"/>
            <a:ext cx="2171700" cy="685800"/>
          </a:xfrm>
          <a:prstGeom prst="rect">
            <a:avLst/>
          </a:prstGeom>
        </p:spPr>
      </p:pic>
      <p:pic>
        <p:nvPicPr>
          <p:cNvPr id="59" name="Picture 58"/>
          <p:cNvPicPr>
            <a:picLocks noChangeAspect="1"/>
          </p:cNvPicPr>
          <p:nvPr/>
        </p:nvPicPr>
        <p:blipFill>
          <a:blip r:embed="rId11"/>
          <a:stretch>
            <a:fillRect/>
          </a:stretch>
        </p:blipFill>
        <p:spPr>
          <a:xfrm>
            <a:off x="2596344" y="4771189"/>
            <a:ext cx="1143000" cy="698500"/>
          </a:xfrm>
          <a:prstGeom prst="rect">
            <a:avLst/>
          </a:prstGeom>
        </p:spPr>
      </p:pic>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Using Heart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8589" y="2109211"/>
            <a:ext cx="5393227" cy="3595485"/>
          </a:xfrm>
        </p:spPr>
      </p:pic>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960033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p:grpSp>
        <p:nvGrpSpPr>
          <p:cNvPr id="35" name="Group 34"/>
          <p:cNvGrpSpPr/>
          <p:nvPr/>
        </p:nvGrpSpPr>
        <p:grpSpPr>
          <a:xfrm>
            <a:off x="463323" y="750137"/>
            <a:ext cx="10014802" cy="3086152"/>
            <a:chOff x="463323" y="750137"/>
            <a:chExt cx="10014802" cy="3086152"/>
          </a:xfrm>
        </p:grpSpPr>
        <p:grpSp>
          <p:nvGrpSpPr>
            <p:cNvPr id="19" name="Group 18"/>
            <p:cNvGrpSpPr/>
            <p:nvPr/>
          </p:nvGrpSpPr>
          <p:grpSpPr>
            <a:xfrm>
              <a:off x="463323" y="1528434"/>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897" y="750137"/>
              <a:ext cx="4629228" cy="3086152"/>
            </a:xfrm>
            <a:prstGeom prst="rect">
              <a:avLst/>
            </a:prstGeom>
          </p:spPr>
        </p:pic>
      </p:grpSp>
      <p:grpSp>
        <p:nvGrpSpPr>
          <p:cNvPr id="36" name="Group 35"/>
          <p:cNvGrpSpPr/>
          <p:nvPr/>
        </p:nvGrpSpPr>
        <p:grpSpPr>
          <a:xfrm>
            <a:off x="515126" y="3548318"/>
            <a:ext cx="9962999" cy="3086152"/>
            <a:chOff x="515126" y="3548318"/>
            <a:chExt cx="9962999" cy="3086152"/>
          </a:xfrm>
        </p:grpSpPr>
        <p:grpSp>
          <p:nvGrpSpPr>
            <p:cNvPr id="26" name="Group 25"/>
            <p:cNvGrpSpPr/>
            <p:nvPr/>
          </p:nvGrpSpPr>
          <p:grpSpPr>
            <a:xfrm>
              <a:off x="515126" y="4292665"/>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8897" y="3548318"/>
              <a:ext cx="4629228" cy="3086152"/>
            </a:xfrm>
            <a:prstGeom prst="rect">
              <a:avLst/>
            </a:prstGeom>
          </p:spPr>
        </p:pic>
      </p:grpSp>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69" name="Group 68"/>
          <p:cNvGrpSpPr/>
          <p:nvPr/>
        </p:nvGrpSpPr>
        <p:grpSpPr>
          <a:xfrm>
            <a:off x="5406364" y="1533076"/>
            <a:ext cx="2231414" cy="3341717"/>
            <a:chOff x="5406364" y="1533076"/>
            <a:chExt cx="2231414" cy="3341717"/>
          </a:xfrm>
        </p:grpSpPr>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7452292" y="2064866"/>
            <a:ext cx="4307923" cy="2185786"/>
            <a:chOff x="7452292" y="2064866"/>
            <a:chExt cx="4307923" cy="2185786"/>
          </a:xfrm>
        </p:grpSpPr>
        <p:grpSp>
          <p:nvGrpSpPr>
            <p:cNvPr id="70" name="Group 69"/>
            <p:cNvGrpSpPr/>
            <p:nvPr/>
          </p:nvGrpSpPr>
          <p:grpSpPr>
            <a:xfrm>
              <a:off x="7452292" y="2218876"/>
              <a:ext cx="4307923" cy="1931644"/>
              <a:chOff x="7452292" y="2218876"/>
              <a:chExt cx="4307923"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2999924" cy="1188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2999924" cy="1188210"/>
              </a:xfrm>
              <a:prstGeom prst="rect">
                <a:avLst/>
              </a:prstGeom>
              <a:blipFill rotWithShape="0">
                <a:blip r:embed="rId11"/>
                <a:stretch>
                  <a:fillRect t="-30412"/>
                </a:stretch>
              </a:blipFill>
            </p:spPr>
            <p:txBody>
              <a:bodyPr/>
              <a:lstStyle/>
              <a:p>
                <a:r>
                  <a:rPr lang="en-US">
                    <a:noFill/>
                  </a:rPr>
                  <a:t> </a:t>
                </a:r>
              </a:p>
            </p:txBody>
          </p:sp>
        </mc:Fallback>
      </mc:AlternateContent>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6619" y="2459900"/>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30445" cy="13210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eqArr>
                            <m:eqArrPr>
                              <m:ctrlPr>
                                <a:rPr lang="en-US" b="0" i="1" smtClean="0">
                                  <a:solidFill>
                                    <a:schemeClr val="tx1">
                                      <a:lumMod val="75000"/>
                                      <a:lumOff val="25000"/>
                                    </a:schemeClr>
                                  </a:solidFill>
                                  <a:latin typeface="Cambria Math" charset="0"/>
                                </a:rPr>
                              </m:ctrlPr>
                            </m:eqArrPr>
                            <m:e>
                              <m:r>
                                <a:rPr lang="en-US" b="0" i="1" smtClean="0">
                                  <a:solidFill>
                                    <a:schemeClr val="tx1">
                                      <a:lumMod val="75000"/>
                                      <a:lumOff val="25000"/>
                                    </a:schemeClr>
                                  </a:solidFill>
                                  <a:latin typeface="Cambria Math" charset="0"/>
                                </a:rPr>
                                <m:t>30</m:t>
                              </m:r>
                            </m:e>
                            <m:e/>
                          </m:eqArr>
                        </m:sub>
                      </m:sSub>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30445" cy="1321003"/>
              </a:xfrm>
              <a:prstGeom prst="rect">
                <a:avLst/>
              </a:prstGeom>
              <a:blipFill rotWithShape="0">
                <a:blip r:embed="rId11"/>
                <a:stretch>
                  <a:fillRect t="-26852"/>
                </a:stretch>
              </a:blipFill>
            </p:spPr>
            <p:txBody>
              <a:bodyPr/>
              <a:lstStyle/>
              <a:p>
                <a:r>
                  <a:rPr lang="en-US">
                    <a:noFill/>
                  </a:rPr>
                  <a:t> </a:t>
                </a:r>
              </a:p>
            </p:txBody>
          </p:sp>
        </mc:Fallback>
      </mc:AlternateContent>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6619" y="2459900"/>
            <a:ext cx="2057400" cy="1371600"/>
          </a:xfrm>
          <a:prstGeom prst="rect">
            <a:avLst/>
          </a:prstGeom>
        </p:spPr>
      </p:pic>
      <mc:AlternateContent xmlns:mc="http://schemas.openxmlformats.org/markup-compatibility/2006" xmlns:a14="http://schemas.microsoft.com/office/drawing/2010/main">
        <mc:Choice Requires="a14">
          <p:sp>
            <p:nvSpPr>
              <p:cNvPr id="35" name="Rectangle 34"/>
              <p:cNvSpPr/>
              <p:nvPr/>
            </p:nvSpPr>
            <p:spPr>
              <a:xfrm>
                <a:off x="8497612" y="5508088"/>
                <a:ext cx="32664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8497612" y="5508088"/>
                <a:ext cx="3266407" cy="646331"/>
              </a:xfrm>
              <a:prstGeom prst="rect">
                <a:avLst/>
              </a:prstGeom>
              <a:blipFill rotWithShape="0">
                <a:blip r:embed="rId13"/>
                <a:stretch>
                  <a:fillRect t="-55660" b="-26415"/>
                </a:stretch>
              </a:blipFill>
            </p:spPr>
            <p:txBody>
              <a:bodyPr/>
              <a:lstStyle/>
              <a:p>
                <a:r>
                  <a:rPr lang="en-US">
                    <a:noFill/>
                  </a:rPr>
                  <a:t> </a:t>
                </a:r>
              </a:p>
            </p:txBody>
          </p:sp>
        </mc:Fallback>
      </mc:AlternateContent>
    </p:spTree>
    <p:extLst>
      <p:ext uri="{BB962C8B-B14F-4D97-AF65-F5344CB8AC3E}">
        <p14:creationId xmlns:p14="http://schemas.microsoft.com/office/powerpoint/2010/main" val="21148610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Code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155"/>
            <a:ext cx="12192000" cy="159556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5649"/>
            <a:ext cx="12192000" cy="27602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17588"/>
            <a:ext cx="12192000" cy="2235513"/>
          </a:xfrm>
          <a:prstGeom prst="rect">
            <a:avLst/>
          </a:prstGeom>
        </p:spPr>
      </p:pic>
    </p:spTree>
    <p:extLst>
      <p:ext uri="{BB962C8B-B14F-4D97-AF65-F5344CB8AC3E}">
        <p14:creationId xmlns:p14="http://schemas.microsoft.com/office/powerpoint/2010/main" val="16191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#1</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64</a:t>
            </a:fld>
            <a:endParaRPr lang="en-US"/>
          </a:p>
        </p:txBody>
      </p:sp>
    </p:spTree>
    <p:extLst>
      <p:ext uri="{BB962C8B-B14F-4D97-AF65-F5344CB8AC3E}">
        <p14:creationId xmlns:p14="http://schemas.microsoft.com/office/powerpoint/2010/main" val="3813046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parameters for Logistic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761177" cy="2111143"/>
              </a:xfrm>
            </p:spPr>
            <p:txBody>
              <a:bodyPr/>
              <a:lstStyle/>
              <a:p>
                <a:r>
                  <a:rPr lang="en-US" sz="2400" dirty="0" smtClean="0"/>
                  <a:t>Recall in previous lecture we talk about finding the parameters of Logistic Regression using iterative method. </a:t>
                </a:r>
              </a:p>
              <a:p>
                <a:endParaRPr lang="en-US" sz="2400" dirty="0"/>
              </a:p>
              <a:p>
                <a:r>
                  <a:rPr lang="en-US" sz="2400" dirty="0" smtClean="0">
                    <a:solidFill>
                      <a:schemeClr val="accent5">
                        <a:lumMod val="75000"/>
                      </a:schemeClr>
                    </a:solidFill>
                  </a:rPr>
                  <a:t>“</a:t>
                </a:r>
                <a:r>
                  <a:rPr lang="en-US" sz="2400" dirty="0">
                    <a:solidFill>
                      <a:schemeClr val="accent5">
                        <a:lumMod val="75000"/>
                      </a:schemeClr>
                    </a:solidFill>
                  </a:rPr>
                  <a:t>The estimation procedure is identical to that as before for simple logistic regression: </a:t>
                </a:r>
              </a:p>
              <a:p>
                <a:r>
                  <a:rPr lang="en-US" sz="2400" dirty="0">
                    <a:solidFill>
                      <a:schemeClr val="accent5">
                        <a:lumMod val="75000"/>
                      </a:schemeClr>
                    </a:solidFill>
                  </a:rPr>
                  <a:t>	a likelihood approach is taken, and the function is maximized across 	all parameters </a:t>
                </a:r>
                <a14:m>
                  <m:oMath xmlns:m="http://schemas.openxmlformats.org/officeDocument/2006/math">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rPr>
                          <m:t>0</m:t>
                        </m:r>
                      </m:sub>
                    </m:sSub>
                  </m:oMath>
                </a14:m>
                <a:r>
                  <a:rPr lang="en-US" sz="2400" dirty="0">
                    <a:solidFill>
                      <a:schemeClr val="accent5">
                        <a:lumMod val="75000"/>
                      </a:schemeClr>
                    </a:solidFill>
                  </a:rPr>
                  <a:t>, </a:t>
                </a:r>
                <a14:m>
                  <m:oMath xmlns:m="http://schemas.openxmlformats.org/officeDocument/2006/math">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ea typeface="Cambria Math" charset="0"/>
                            <a:cs typeface="Cambria Math" charset="0"/>
                          </a:rPr>
                          <m:t>1</m:t>
                        </m:r>
                      </m:sub>
                    </m:sSub>
                    <m:r>
                      <a:rPr lang="en-US" sz="2400" i="1">
                        <a:solidFill>
                          <a:schemeClr val="accent5">
                            <a:lumMod val="75000"/>
                          </a:schemeClr>
                        </a:solidFill>
                        <a:latin typeface="Cambria Math" charset="0"/>
                      </a:rPr>
                      <m:t>,…,</m:t>
                    </m:r>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ea typeface="Cambria Math" charset="0"/>
                            <a:cs typeface="Cambria Math" charset="0"/>
                          </a:rPr>
                          <m:t>𝑝</m:t>
                        </m:r>
                      </m:sub>
                    </m:sSub>
                  </m:oMath>
                </a14:m>
                <a:r>
                  <a:rPr lang="en-US" sz="2400" dirty="0">
                    <a:solidFill>
                      <a:schemeClr val="accent5">
                        <a:lumMod val="75000"/>
                      </a:schemeClr>
                    </a:solidFill>
                  </a:rPr>
                  <a:t> using an iterative method like </a:t>
                </a:r>
                <a:r>
                  <a:rPr lang="en-US" sz="2400" dirty="0" smtClean="0">
                    <a:solidFill>
                      <a:schemeClr val="accent5">
                        <a:lumMod val="75000"/>
                      </a:schemeClr>
                    </a:solidFill>
                  </a:rPr>
                  <a:t>Newton-Raphson...  ”</a:t>
                </a:r>
              </a:p>
              <a:p>
                <a:endParaRPr lang="en-US" sz="2400" dirty="0">
                  <a:solidFill>
                    <a:schemeClr val="accent3">
                      <a:lumMod val="50000"/>
                    </a:schemeClr>
                  </a:solidFill>
                </a:endParaRPr>
              </a:p>
              <a:p>
                <a:r>
                  <a:rPr lang="en-US" sz="2400" dirty="0" smtClean="0">
                    <a:solidFill>
                      <a:schemeClr val="tx1">
                        <a:lumMod val="75000"/>
                        <a:lumOff val="25000"/>
                      </a:schemeClr>
                    </a:solidFill>
                  </a:rPr>
                  <a:t>We will learn how to do actually find the solution.</a:t>
                </a:r>
              </a:p>
              <a:p>
                <a:endParaRPr lang="en-US" sz="2400" dirty="0">
                  <a:solidFill>
                    <a:schemeClr val="accent3">
                      <a:lumMod val="50000"/>
                    </a:schemeClr>
                  </a:solidFill>
                </a:endParaRPr>
              </a:p>
              <a:p>
                <a:r>
                  <a:rPr lang="en-US" sz="2400" dirty="0" smtClean="0">
                    <a:solidFill>
                      <a:schemeClr val="accent3">
                        <a:lumMod val="50000"/>
                      </a:schemeClr>
                    </a:solidFill>
                  </a:rPr>
                  <a:t> </a:t>
                </a:r>
              </a:p>
              <a:p>
                <a:endParaRPr lang="en-US" sz="2400" dirty="0">
                  <a:solidFill>
                    <a:schemeClr val="accent3">
                      <a:lumMod val="50000"/>
                    </a:schemeClr>
                  </a:solidFill>
                </a:endParaRPr>
              </a:p>
              <a:p>
                <a:endParaRPr lang="en-US" sz="2400" dirty="0">
                  <a:solidFill>
                    <a:schemeClr val="accent3">
                      <a:lumMod val="50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761177" cy="2111143"/>
              </a:xfrm>
              <a:blipFill rotWithShape="0">
                <a:blip r:embed="rId2"/>
                <a:stretch>
                  <a:fillRect l="-907" t="-2305" b="-1025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65</a:t>
            </a:fld>
            <a:endParaRPr lang="en-US"/>
          </a:p>
        </p:txBody>
      </p:sp>
    </p:spTree>
    <p:extLst>
      <p:ext uri="{BB962C8B-B14F-4D97-AF65-F5344CB8AC3E}">
        <p14:creationId xmlns:p14="http://schemas.microsoft.com/office/powerpoint/2010/main" val="4955624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Newton</a:t>
            </a:r>
            <a:r>
              <a:rPr lang="en-US" dirty="0" smtClean="0"/>
              <a:t>’s 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lvl="0" indent="-342900">
                  <a:spcBef>
                    <a:spcPts val="0"/>
                  </a:spcBef>
                  <a:spcAft>
                    <a:spcPts val="1200"/>
                  </a:spcAft>
                  <a:buSzPts val="1800"/>
                  <a:buFont typeface="Arial" charset="0"/>
                  <a:buChar char="•"/>
                </a:pPr>
                <a:r>
                  <a:rPr lang="en-US" sz="2400" dirty="0" smtClean="0"/>
                  <a:t>A second order algorithm for optimization for finding a minimum of a function </a:t>
                </a:r>
                <a14:m>
                  <m:oMath xmlns:m="http://schemas.openxmlformats.org/officeDocument/2006/math">
                    <m:r>
                      <a:rPr lang="en-US" sz="2400" b="0" i="1" smtClean="0">
                        <a:latin typeface="Cambria Math" charset="0"/>
                      </a:rPr>
                      <m:t>𝐿</m:t>
                    </m:r>
                  </m:oMath>
                </a14:m>
                <a:r>
                  <a:rPr lang="en-US" sz="2400" dirty="0" smtClean="0"/>
                  <a:t>. </a:t>
                </a:r>
              </a:p>
              <a:p>
                <a:pPr marL="457200" lvl="0" indent="-342900">
                  <a:spcBef>
                    <a:spcPts val="0"/>
                  </a:spcBef>
                  <a:spcAft>
                    <a:spcPts val="1200"/>
                  </a:spcAft>
                  <a:buSzPts val="1800"/>
                  <a:buFont typeface="Arial" charset="0"/>
                  <a:buChar char="•"/>
                </a:pPr>
                <a:r>
                  <a:rPr lang="en-US" sz="2400" dirty="0" smtClean="0"/>
                  <a:t>An iterative method. </a:t>
                </a:r>
              </a:p>
              <a:p>
                <a:pPr marL="457200" lvl="0" indent="-342900">
                  <a:spcBef>
                    <a:spcPts val="0"/>
                  </a:spcBef>
                  <a:spcAft>
                    <a:spcPts val="1200"/>
                  </a:spcAft>
                  <a:buSzPts val="1800"/>
                  <a:buFont typeface="Arial" charset="0"/>
                  <a:buChar char="•"/>
                </a:pPr>
                <a:r>
                  <a:rPr lang="en-US" sz="2400" dirty="0" smtClean="0"/>
                  <a:t>The gradient informs the best direction to descent </a:t>
                </a:r>
                <a14:m>
                  <m:oMath xmlns:m="http://schemas.openxmlformats.org/officeDocument/2006/math">
                    <m:r>
                      <a:rPr lang="en-US" sz="2400" i="1">
                        <a:latin typeface="Cambria Math" charset="0"/>
                      </a:rPr>
                      <m:t>𝐿</m:t>
                    </m:r>
                  </m:oMath>
                </a14:m>
                <a:r>
                  <a:rPr lang="en-US" sz="2400" dirty="0"/>
                  <a:t>. </a:t>
                </a:r>
                <a:endParaRPr lang="en-US" sz="2400" dirty="0" smtClean="0"/>
              </a:p>
              <a:p>
                <a:pPr marL="457200" lvl="0" indent="-342900">
                  <a:spcBef>
                    <a:spcPts val="0"/>
                  </a:spcBef>
                  <a:spcAft>
                    <a:spcPts val="1200"/>
                  </a:spcAft>
                  <a:buSzPts val="1800"/>
                  <a:buFont typeface="Arial" charset="0"/>
                  <a:buChar char="•"/>
                </a:pPr>
                <a:r>
                  <a:rPr lang="en-US" sz="2400" dirty="0" smtClean="0"/>
                  <a:t>The Hessian informs the best step size to descent </a:t>
                </a:r>
                <a14:m>
                  <m:oMath xmlns:m="http://schemas.openxmlformats.org/officeDocument/2006/math">
                    <m:r>
                      <a:rPr lang="en-US" sz="2400" i="1">
                        <a:latin typeface="Cambria Math" charset="0"/>
                      </a:rPr>
                      <m:t>𝐿</m:t>
                    </m:r>
                  </m:oMath>
                </a14:m>
                <a:r>
                  <a:rPr lang="en-US" sz="2400" dirty="0"/>
                  <a:t>. </a:t>
                </a:r>
              </a:p>
              <a:p>
                <a:pPr marL="114300" lvl="0">
                  <a:spcBef>
                    <a:spcPts val="1000"/>
                  </a:spcBef>
                  <a:buSzPts val="1800"/>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305" b="-190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66</a:t>
            </a:fld>
            <a:endParaRPr lang="en-US"/>
          </a:p>
        </p:txBody>
      </p:sp>
      <p:pic>
        <p:nvPicPr>
          <p:cNvPr id="7" name="Google Shape;466;p42"/>
          <p:cNvPicPr preferRelativeResize="0"/>
          <p:nvPr/>
        </p:nvPicPr>
        <p:blipFill>
          <a:blip r:embed="rId3">
            <a:alphaModFix/>
          </a:blip>
          <a:stretch>
            <a:fillRect/>
          </a:stretch>
        </p:blipFill>
        <p:spPr>
          <a:xfrm>
            <a:off x="3903072" y="3777253"/>
            <a:ext cx="4187694" cy="841966"/>
          </a:xfrm>
          <a:prstGeom prst="rect">
            <a:avLst/>
          </a:prstGeom>
          <a:noFill/>
          <a:ln w="28575" cap="flat" cmpd="sng">
            <a:solidFill>
              <a:schemeClr val="dk2"/>
            </a:solidFill>
            <a:prstDash val="solid"/>
            <a:round/>
            <a:headEnd type="none" w="sm" len="sm"/>
            <a:tailEnd type="none" w="sm" len="sm"/>
          </a:ln>
        </p:spPr>
      </p:pic>
      <p:pic>
        <p:nvPicPr>
          <p:cNvPr id="8" name="Google Shape;467;p42"/>
          <p:cNvPicPr preferRelativeResize="0"/>
          <p:nvPr/>
        </p:nvPicPr>
        <p:blipFill>
          <a:blip r:embed="rId4">
            <a:alphaModFix/>
          </a:blip>
          <a:stretch>
            <a:fillRect/>
          </a:stretch>
        </p:blipFill>
        <p:spPr>
          <a:xfrm>
            <a:off x="3118268" y="4930487"/>
            <a:ext cx="5757302" cy="650500"/>
          </a:xfrm>
          <a:prstGeom prst="rect">
            <a:avLst/>
          </a:prstGeom>
          <a:noFill/>
          <a:ln>
            <a:noFill/>
          </a:ln>
        </p:spPr>
      </p:pic>
      <p:pic>
        <p:nvPicPr>
          <p:cNvPr id="9" name="Google Shape;468;p42"/>
          <p:cNvPicPr preferRelativeResize="0"/>
          <p:nvPr/>
        </p:nvPicPr>
        <p:blipFill>
          <a:blip r:embed="rId5">
            <a:alphaModFix/>
          </a:blip>
          <a:stretch>
            <a:fillRect/>
          </a:stretch>
        </p:blipFill>
        <p:spPr>
          <a:xfrm>
            <a:off x="4707271" y="5892255"/>
            <a:ext cx="2976064" cy="349668"/>
          </a:xfrm>
          <a:prstGeom prst="rect">
            <a:avLst/>
          </a:prstGeom>
          <a:noFill/>
          <a:ln>
            <a:noFill/>
          </a:ln>
        </p:spPr>
      </p:pic>
    </p:spTree>
    <p:extLst>
      <p:ext uri="{BB962C8B-B14F-4D97-AF65-F5344CB8AC3E}">
        <p14:creationId xmlns:p14="http://schemas.microsoft.com/office/powerpoint/2010/main" val="9773376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#2</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67</a:t>
            </a:fld>
            <a:endParaRPr lang="en-US"/>
          </a:p>
        </p:txBody>
      </p:sp>
    </p:spTree>
    <p:extLst>
      <p:ext uri="{BB962C8B-B14F-4D97-AF65-F5344CB8AC3E}">
        <p14:creationId xmlns:p14="http://schemas.microsoft.com/office/powerpoint/2010/main" val="110810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7</a:t>
            </a:fld>
            <a:endParaRPr lang="en-US"/>
          </a:p>
        </p:txBody>
      </p:sp>
      <p:pic>
        <p:nvPicPr>
          <p:cNvPr id="3" name="Picture 2"/>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8</a:t>
            </a:fld>
            <a:endParaRPr lang="en-US"/>
          </a:p>
        </p:txBody>
      </p:sp>
      <p:pic>
        <p:nvPicPr>
          <p:cNvPr id="5" name="Picture 4"/>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9</a:t>
            </a:fld>
            <a:endParaRPr lang="en-US"/>
          </a:p>
        </p:txBody>
      </p:sp>
      <p:pic>
        <p:nvPicPr>
          <p:cNvPr id="3" name="Picture 2"/>
          <p:cNvPicPr>
            <a:picLocks noChangeAspect="1"/>
          </p:cNvPicPr>
          <p:nvPr/>
        </p:nvPicPr>
        <p:blipFill>
          <a:blip r:embed="rId3"/>
          <a:stretch>
            <a:fillRect/>
          </a:stretch>
        </p:blipFill>
        <p:spPr>
          <a:xfrm>
            <a:off x="3429000" y="2674820"/>
            <a:ext cx="5334000" cy="2890613"/>
          </a:xfrm>
          <a:prstGeom prst="rect">
            <a:avLst/>
          </a:prstGeom>
        </p:spPr>
      </p:pic>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_Regression" id="{949C5A6F-3857-5947-A4C6-FE1DE2929814}" vid="{77DA8823-197C-454F-AD6E-91678CD451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GEC_template</Template>
  <TotalTime>5742</TotalTime>
  <Words>3214</Words>
  <Application>Microsoft Macintosh PowerPoint</Application>
  <PresentationFormat>Widescreen</PresentationFormat>
  <Paragraphs>585</Paragraphs>
  <Slides>67</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5" baseType="lpstr">
      <vt:lpstr>Calibri</vt:lpstr>
      <vt:lpstr>Cambria Math</vt:lpstr>
      <vt:lpstr>Karla</vt:lpstr>
      <vt:lpstr>Mangal</vt:lpstr>
      <vt:lpstr>Open Sans</vt:lpstr>
      <vt:lpstr>Arial</vt:lpstr>
      <vt:lpstr>GEC_template</vt:lpstr>
      <vt:lpstr>Equation</vt:lpstr>
      <vt:lpstr>Lecture 1:  Perceptron and Back Propagation</vt:lpstr>
      <vt:lpstr>Outline</vt:lpstr>
      <vt:lpstr>Watch this!</vt:lpstr>
      <vt:lpstr>Artificial Neural Networks</vt:lpstr>
      <vt:lpstr>Today’s news</vt:lpstr>
      <vt:lpstr>Today’s news</vt:lpstr>
      <vt:lpstr>AlphaGo (2015)</vt:lpstr>
      <vt:lpstr>AlphaZero (2017)</vt:lpstr>
      <vt:lpstr>iOS Speech Synthesis (2016-)</vt:lpstr>
      <vt:lpstr>Google Brain (2012) </vt:lpstr>
      <vt:lpstr>Historical Trends</vt:lpstr>
      <vt:lpstr>Historical Trends</vt:lpstr>
      <vt:lpstr>Classification and Logistic Regression</vt:lpstr>
      <vt:lpstr>Heart Data</vt:lpstr>
      <vt:lpstr>But what is the idea? </vt:lpstr>
      <vt:lpstr>But what is the idea? </vt:lpstr>
      <vt:lpstr>But what is the idea? </vt:lpstr>
      <vt:lpstr>But what is the idea? </vt:lpstr>
      <vt:lpstr>PowerPoint Presentation</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Derivatives: Memories from middle school</vt:lpstr>
      <vt:lpstr>Linear Regression</vt:lpstr>
      <vt:lpstr>Logistic Regression</vt:lpstr>
      <vt:lpstr>Chain Rule</vt:lpstr>
      <vt:lpstr>Logistic Regression</vt:lpstr>
      <vt:lpstr>Logistic Regression</vt:lpstr>
      <vt:lpstr>Logistic Regression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 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Example Code</vt:lpstr>
      <vt:lpstr>Artificial Neural Networks</vt:lpstr>
      <vt:lpstr>Motivation #1</vt:lpstr>
      <vt:lpstr>Finding parameters for Logistic Regression</vt:lpstr>
      <vt:lpstr>Newton’s Method</vt:lpstr>
      <vt:lpstr>Motivation #2</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125</cp:revision>
  <dcterms:created xsi:type="dcterms:W3CDTF">2018-07-15T23:20:29Z</dcterms:created>
  <dcterms:modified xsi:type="dcterms:W3CDTF">2018-10-09T00:23:30Z</dcterms:modified>
</cp:coreProperties>
</file>